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6" r:id="rId11"/>
  </p:sldIdLst>
  <p:sldSz cx="24384000" cy="13716000"/>
  <p:notesSz cx="6858000" cy="9144000"/>
  <p:embeddedFontLs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Helvetica Neue Ligh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CtFgh+HbWbX1hOH3gsw0yr8Yd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35" d="100"/>
          <a:sy n="35" d="100"/>
        </p:scale>
        <p:origin x="512" y="5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44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64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10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35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708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84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84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3233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39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">
  <p:cSld name="Citazion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3 per pagina">
  <p:cSld name="Foto - 3 per pagin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foto 2">
  <p:cSld name="Titolo e foto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punti elenco">
  <p:cSld name="Titolo e punti elenc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punti elenco e foto">
  <p:cSld name="Titolo, punti elenco e f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zione">
  <p:cSld name="Sezion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gramma">
  <p:cSld name="Programm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chiarazione">
  <p:cSld name="Dichiarazion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zione importante">
  <p:cSld name="Informazione important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7705/1jais.00074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doi.org/10.31899/pdr1.101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5210/fm.v7i4.942" TargetMode="External"/><Relationship Id="rId11" Type="http://schemas.openxmlformats.org/officeDocument/2006/relationships/hyperlink" Target="https://doi.org/10.1177/0894439320909507" TargetMode="External"/><Relationship Id="rId5" Type="http://schemas.openxmlformats.org/officeDocument/2006/relationships/image" Target="../media/image3.jpg"/><Relationship Id="rId10" Type="http://schemas.openxmlformats.org/officeDocument/2006/relationships/hyperlink" Target="https://doi.org/10.1447/95863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oi.org/10.5210/fm.v8i7.106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4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Vec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084" y="270578"/>
            <a:ext cx="23287832" cy="1317484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1590064" y="5283210"/>
            <a:ext cx="21457872" cy="314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lang="it-IT" sz="9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INTRODUZIONE </a:t>
            </a:r>
            <a:br>
              <a:rPr lang="it-IT" sz="9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it-IT" sz="9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 </a:t>
            </a:r>
            <a:r>
              <a:rPr lang="it-IT" sz="90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GREY DIGITAL DIVIDE</a:t>
            </a:r>
            <a:endParaRPr lang="it-IT" i="1" dirty="0"/>
          </a:p>
        </p:txBody>
      </p:sp>
      <p:pic>
        <p:nvPicPr>
          <p:cNvPr id="78" name="Google Shape;78;p1" descr="mdw.png"/>
          <p:cNvPicPr preferRelativeResize="0"/>
          <p:nvPr/>
        </p:nvPicPr>
        <p:blipFill rotWithShape="1">
          <a:blip r:embed="rId4">
            <a:alphaModFix/>
          </a:blip>
          <a:srcRect l="6" r="6"/>
          <a:stretch/>
        </p:blipFill>
        <p:spPr>
          <a:xfrm>
            <a:off x="11020162" y="744715"/>
            <a:ext cx="2343675" cy="14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7;p1">
            <a:extLst>
              <a:ext uri="{FF2B5EF4-FFF2-40B4-BE49-F238E27FC236}">
                <a16:creationId xmlns:a16="http://schemas.microsoft.com/office/drawing/2014/main" id="{53049811-7A26-249D-9880-8CA31D22DD96}"/>
              </a:ext>
            </a:extLst>
          </p:cNvPr>
          <p:cNvSpPr txBox="1"/>
          <p:nvPr/>
        </p:nvSpPr>
        <p:spPr>
          <a:xfrm>
            <a:off x="5249780" y="9332851"/>
            <a:ext cx="13884440" cy="264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lang="it-IT" sz="9000" dirty="0">
                <a:latin typeface="Helvetica Neue"/>
                <a:ea typeface="Helvetica Neue"/>
                <a:cs typeface="Helvetica Neue"/>
                <a:sym typeface="Helvetica Neue"/>
              </a:rPr>
              <a:t>Noemi Novello</a:t>
            </a:r>
            <a:endParaRPr sz="6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lang="en-US" sz="6000" dirty="0" err="1">
                <a:latin typeface="Helvetica Neue Light"/>
                <a:ea typeface="Helvetica Neue Light"/>
                <a:cs typeface="Helvetica Neue Light"/>
                <a:sym typeface="Helvetica Neue Light"/>
              </a:rPr>
              <a:t>Università</a:t>
            </a:r>
            <a:r>
              <a:rPr lang="en-US" sz="6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6000" dirty="0" err="1">
                <a:latin typeface="Helvetica Neue Light"/>
                <a:ea typeface="Helvetica Neue Light"/>
                <a:cs typeface="Helvetica Neue Light"/>
                <a:sym typeface="Helvetica Neue Light"/>
              </a:rPr>
              <a:t>degli</a:t>
            </a:r>
            <a:r>
              <a:rPr lang="en-US" sz="6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6000" dirty="0" err="1">
                <a:latin typeface="Helvetica Neue Light"/>
                <a:ea typeface="Helvetica Neue Light"/>
                <a:cs typeface="Helvetica Neue Light"/>
                <a:sym typeface="Helvetica Neue Light"/>
              </a:rPr>
              <a:t>Studi</a:t>
            </a:r>
            <a:r>
              <a:rPr lang="en-US" sz="6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di Milano-Bicocca</a:t>
            </a:r>
            <a:endParaRPr dirty="0"/>
          </a:p>
        </p:txBody>
      </p:sp>
      <p:sp>
        <p:nvSpPr>
          <p:cNvPr id="4" name="Google Shape;78;p1">
            <a:extLst>
              <a:ext uri="{FF2B5EF4-FFF2-40B4-BE49-F238E27FC236}">
                <a16:creationId xmlns:a16="http://schemas.microsoft.com/office/drawing/2014/main" id="{112BB913-0B9C-5BD8-EC96-CA60AA6C42F0}"/>
              </a:ext>
            </a:extLst>
          </p:cNvPr>
          <p:cNvSpPr txBox="1"/>
          <p:nvPr/>
        </p:nvSpPr>
        <p:spPr>
          <a:xfrm>
            <a:off x="8186664" y="12224771"/>
            <a:ext cx="8010672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5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dirty="0"/>
          </a:p>
        </p:txBody>
      </p:sp>
      <p:pic>
        <p:nvPicPr>
          <p:cNvPr id="5" name="Google Shape;80;p1">
            <a:extLst>
              <a:ext uri="{FF2B5EF4-FFF2-40B4-BE49-F238E27FC236}">
                <a16:creationId xmlns:a16="http://schemas.microsoft.com/office/drawing/2014/main" id="{D7857F78-4A38-6BDB-BE4B-C059B03DC2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33076" y="661875"/>
            <a:ext cx="1990223" cy="217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Immagine che contiene linea, diagramma, testo, schermata&#10;&#10;Descrizione generata automaticamente">
            <a:extLst>
              <a:ext uri="{FF2B5EF4-FFF2-40B4-BE49-F238E27FC236}">
                <a16:creationId xmlns:a16="http://schemas.microsoft.com/office/drawing/2014/main" id="{26100E21-490F-4896-500C-63E3F4E44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990" y="565453"/>
            <a:ext cx="3149580" cy="3149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4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Vec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084" y="270578"/>
            <a:ext cx="23287832" cy="1317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 descr="mdw.png"/>
          <p:cNvPicPr preferRelativeResize="0"/>
          <p:nvPr/>
        </p:nvPicPr>
        <p:blipFill rotWithShape="1">
          <a:blip r:embed="rId4">
            <a:alphaModFix/>
          </a:blip>
          <a:srcRect l="6" r="6"/>
          <a:stretch/>
        </p:blipFill>
        <p:spPr>
          <a:xfrm>
            <a:off x="3866327" y="11750569"/>
            <a:ext cx="2343675" cy="14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8;p1">
            <a:extLst>
              <a:ext uri="{FF2B5EF4-FFF2-40B4-BE49-F238E27FC236}">
                <a16:creationId xmlns:a16="http://schemas.microsoft.com/office/drawing/2014/main" id="{112BB913-0B9C-5BD8-EC96-CA60AA6C42F0}"/>
              </a:ext>
            </a:extLst>
          </p:cNvPr>
          <p:cNvSpPr txBox="1"/>
          <p:nvPr/>
        </p:nvSpPr>
        <p:spPr>
          <a:xfrm>
            <a:off x="8186664" y="12309664"/>
            <a:ext cx="801067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sz="1050" dirty="0"/>
          </a:p>
        </p:txBody>
      </p:sp>
      <p:pic>
        <p:nvPicPr>
          <p:cNvPr id="5" name="Google Shape;80;p1">
            <a:extLst>
              <a:ext uri="{FF2B5EF4-FFF2-40B4-BE49-F238E27FC236}">
                <a16:creationId xmlns:a16="http://schemas.microsoft.com/office/drawing/2014/main" id="{D7857F78-4A38-6BDB-BE4B-C059B03DC2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63382" y="11009722"/>
            <a:ext cx="1990223" cy="2179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71A51615-F67D-5572-A86F-D8E0A560D8E2}"/>
              </a:ext>
            </a:extLst>
          </p:cNvPr>
          <p:cNvSpPr txBox="1"/>
          <p:nvPr/>
        </p:nvSpPr>
        <p:spPr>
          <a:xfrm>
            <a:off x="3866327" y="1125564"/>
            <a:ext cx="17355311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r>
              <a:rPr lang="it-IT" sz="9600" dirty="0"/>
              <a:t>Riferimenti Bibliografici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7D68F9-8B45-76E5-345E-6DEB0D696DBC}"/>
              </a:ext>
            </a:extLst>
          </p:cNvPr>
          <p:cNvSpPr txBox="1"/>
          <p:nvPr/>
        </p:nvSpPr>
        <p:spPr>
          <a:xfrm>
            <a:off x="1094509" y="3172395"/>
            <a:ext cx="2219498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80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Van Dijk, J. A. G. M. van. (2005). </a:t>
            </a:r>
            <a:r>
              <a:rPr lang="en-US" sz="3200" i="1" dirty="0">
                <a:effectLst/>
              </a:rPr>
              <a:t>The Deepening Divide: Inequality in the Information Society</a:t>
            </a:r>
            <a:r>
              <a:rPr lang="en-US" sz="3200" dirty="0">
                <a:effectLst/>
              </a:rPr>
              <a:t>. SAGE Publications.</a:t>
            </a:r>
          </a:p>
          <a:p>
            <a:pPr marL="6480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</a:rPr>
              <a:t>Hargittai</a:t>
            </a:r>
            <a:r>
              <a:rPr lang="en-US" sz="3200" dirty="0">
                <a:effectLst/>
              </a:rPr>
              <a:t>, E. (2002). Second-Level Digital Divide: Differences in People’s Online Skills. </a:t>
            </a:r>
            <a:r>
              <a:rPr lang="en-US" sz="3200" i="1" dirty="0">
                <a:effectLst/>
              </a:rPr>
              <a:t>First Monday</a:t>
            </a:r>
            <a:r>
              <a:rPr lang="en-US" sz="3200" dirty="0">
                <a:effectLst/>
              </a:rPr>
              <a:t>. </a:t>
            </a:r>
            <a:r>
              <a:rPr lang="en-US" sz="3200" dirty="0">
                <a:hlinkClick r:id="rId6"/>
              </a:rPr>
              <a:t>https://doi.org/10.5210/fm.v7i4.942</a:t>
            </a:r>
            <a:endParaRPr lang="en-US" sz="3200" dirty="0">
              <a:effectLst/>
            </a:endParaRPr>
          </a:p>
          <a:p>
            <a:pPr marL="6480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</a:rPr>
              <a:t>Zagheni</a:t>
            </a:r>
            <a:r>
              <a:rPr lang="en-US" sz="3200" dirty="0">
                <a:effectLst/>
              </a:rPr>
              <a:t>, E. (2021). Covid-19: A Tsunami That Amplifies Existing Trends in Demographic Research. </a:t>
            </a:r>
            <a:r>
              <a:rPr lang="en-US" sz="3200" i="1" dirty="0">
                <a:effectLst/>
              </a:rPr>
              <a:t>Essays: Covid-19 and the Global Demographic Research Agenda</a:t>
            </a:r>
            <a:r>
              <a:rPr lang="en-US" sz="3200" dirty="0">
                <a:effectLst/>
              </a:rPr>
              <a:t>. </a:t>
            </a:r>
            <a:r>
              <a:rPr lang="en-US" sz="3200" dirty="0">
                <a:effectLst/>
                <a:hlinkClick r:id="rId7"/>
              </a:rPr>
              <a:t>https://doi.org/10.31899/pdr1.1014</a:t>
            </a:r>
            <a:endParaRPr lang="en-US" sz="3200" dirty="0"/>
          </a:p>
          <a:p>
            <a:pPr marL="6480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Riggins, F., Dewan, S., &amp; The Paul Merage School of Business, University of California, Irvine. (2005). The Digital Divide: Current and Future Research Directions. </a:t>
            </a:r>
            <a:r>
              <a:rPr lang="en-US" sz="3200" i="1" dirty="0">
                <a:effectLst/>
              </a:rPr>
              <a:t>Journal of the Association for Information Systems</a:t>
            </a:r>
            <a:r>
              <a:rPr lang="en-US" sz="3200" dirty="0">
                <a:effectLst/>
              </a:rPr>
              <a:t>, </a:t>
            </a:r>
            <a:r>
              <a:rPr lang="en-US" sz="3200" i="1" dirty="0">
                <a:effectLst/>
              </a:rPr>
              <a:t>6</a:t>
            </a:r>
            <a:r>
              <a:rPr lang="en-US" sz="3200" dirty="0">
                <a:effectLst/>
              </a:rPr>
              <a:t>(12), 298–337. </a:t>
            </a:r>
            <a:r>
              <a:rPr lang="en-US" sz="3200" dirty="0">
                <a:effectLst/>
                <a:hlinkClick r:id="rId8"/>
              </a:rPr>
              <a:t>https://doi.org/10.17705/1jais.00074</a:t>
            </a:r>
            <a:endParaRPr lang="en-US" sz="3200" dirty="0">
              <a:effectLst/>
            </a:endParaRPr>
          </a:p>
          <a:p>
            <a:pPr marL="6480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</a:rPr>
              <a:t>Millward</a:t>
            </a:r>
            <a:r>
              <a:rPr lang="en-US" sz="3200" dirty="0">
                <a:effectLst/>
              </a:rPr>
              <a:t>, P. (2003). The «grey digital divide»: Perception, exclusion and barriers of access to the Internet for older people. </a:t>
            </a:r>
            <a:r>
              <a:rPr lang="en-US" sz="3200" i="1" dirty="0">
                <a:effectLst/>
              </a:rPr>
              <a:t>First Monday</a:t>
            </a:r>
            <a:r>
              <a:rPr lang="en-US" sz="3200" dirty="0">
                <a:effectLst/>
              </a:rPr>
              <a:t>. </a:t>
            </a:r>
            <a:r>
              <a:rPr lang="en-US" sz="3200" dirty="0">
                <a:effectLst/>
                <a:hlinkClick r:id="rId9"/>
              </a:rPr>
              <a:t>https://doi.org/10.5210/fm.v8i7.1066</a:t>
            </a:r>
            <a:endParaRPr lang="en-US" sz="3200" dirty="0">
              <a:effectLst/>
            </a:endParaRPr>
          </a:p>
          <a:p>
            <a:pPr marL="6480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Sala, E., &amp; Gaia, A. (2019). Older People&amp;#8217;s Use of «Information and Communication Technology» in Europe. The Italian Case. </a:t>
            </a:r>
            <a:r>
              <a:rPr lang="en-US" sz="3200" i="1" dirty="0" err="1">
                <a:effectLst/>
              </a:rPr>
              <a:t>Autonomie</a:t>
            </a:r>
            <a:r>
              <a:rPr lang="en-US" sz="3200" i="1" dirty="0">
                <a:effectLst/>
              </a:rPr>
              <a:t> </a:t>
            </a:r>
            <a:r>
              <a:rPr lang="en-US" sz="3200" i="1" dirty="0" err="1">
                <a:effectLst/>
              </a:rPr>
              <a:t>locali</a:t>
            </a:r>
            <a:r>
              <a:rPr lang="en-US" sz="3200" i="1" dirty="0">
                <a:effectLst/>
              </a:rPr>
              <a:t> e </a:t>
            </a:r>
            <a:r>
              <a:rPr lang="en-US" sz="3200" i="1" dirty="0" err="1">
                <a:effectLst/>
              </a:rPr>
              <a:t>servizi</a:t>
            </a:r>
            <a:r>
              <a:rPr lang="en-US" sz="3200" i="1" dirty="0">
                <a:effectLst/>
              </a:rPr>
              <a:t> </a:t>
            </a:r>
            <a:r>
              <a:rPr lang="en-US" sz="3200" i="1" dirty="0" err="1">
                <a:effectLst/>
              </a:rPr>
              <a:t>sociali</a:t>
            </a:r>
            <a:r>
              <a:rPr lang="en-US" sz="3200" dirty="0">
                <a:effectLst/>
              </a:rPr>
              <a:t>, </a:t>
            </a:r>
            <a:r>
              <a:rPr lang="en-US" sz="3200" i="1" dirty="0">
                <a:effectLst/>
              </a:rPr>
              <a:t>2/2019</a:t>
            </a:r>
            <a:r>
              <a:rPr lang="en-US" sz="3200" dirty="0">
                <a:effectLst/>
              </a:rPr>
              <a:t>. </a:t>
            </a:r>
            <a:r>
              <a:rPr lang="en-US" sz="3200" dirty="0">
                <a:effectLst/>
                <a:hlinkClick r:id="rId10"/>
              </a:rPr>
              <a:t>https://doi.org/10.1447/95863</a:t>
            </a:r>
            <a:endParaRPr lang="en-US" sz="3200" dirty="0">
              <a:effectLst/>
            </a:endParaRPr>
          </a:p>
          <a:p>
            <a:pPr marL="6480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Sala, E., Gaia, A., &amp; Cerati, G. (2022). The Gray Digital Divide in Social Networking Site Use in Europe: Results From a Quantitative Study. </a:t>
            </a:r>
            <a:r>
              <a:rPr lang="en-US" sz="3200" i="1" dirty="0">
                <a:effectLst/>
              </a:rPr>
              <a:t>Social Science Computer Review</a:t>
            </a:r>
            <a:r>
              <a:rPr lang="en-US" sz="3200" dirty="0">
                <a:effectLst/>
              </a:rPr>
              <a:t>, </a:t>
            </a:r>
            <a:r>
              <a:rPr lang="en-US" sz="3200" i="1" dirty="0">
                <a:effectLst/>
              </a:rPr>
              <a:t>40</a:t>
            </a:r>
            <a:r>
              <a:rPr lang="en-US" sz="3200" dirty="0">
                <a:effectLst/>
              </a:rPr>
              <a:t>(2), 328–345. </a:t>
            </a:r>
            <a:r>
              <a:rPr lang="en-US" sz="3200" dirty="0">
                <a:effectLst/>
                <a:hlinkClick r:id="rId11"/>
              </a:rPr>
              <a:t>https://doi.org/10.1177/0894439320909507</a:t>
            </a:r>
            <a:endParaRPr lang="en-US" sz="3200" dirty="0">
              <a:effectLst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effectLst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effectLst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effectLst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effectLst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effectLst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6000" dirty="0">
              <a:effectLst/>
            </a:endParaRPr>
          </a:p>
          <a:p>
            <a:pPr marL="685800" indent="-685800" rtl="0">
              <a:buFont typeface="Arial" panose="020B0604020202020204" pitchFamily="34" charset="0"/>
              <a:buChar char="•"/>
            </a:pP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413052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4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Vec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084" y="270578"/>
            <a:ext cx="23287832" cy="1317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 descr="mdw.png"/>
          <p:cNvPicPr preferRelativeResize="0"/>
          <p:nvPr/>
        </p:nvPicPr>
        <p:blipFill rotWithShape="1">
          <a:blip r:embed="rId4">
            <a:alphaModFix/>
          </a:blip>
          <a:srcRect l="6" r="6"/>
          <a:stretch/>
        </p:blipFill>
        <p:spPr>
          <a:xfrm>
            <a:off x="3866327" y="11750569"/>
            <a:ext cx="2343675" cy="14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8;p1">
            <a:extLst>
              <a:ext uri="{FF2B5EF4-FFF2-40B4-BE49-F238E27FC236}">
                <a16:creationId xmlns:a16="http://schemas.microsoft.com/office/drawing/2014/main" id="{112BB913-0B9C-5BD8-EC96-CA60AA6C42F0}"/>
              </a:ext>
            </a:extLst>
          </p:cNvPr>
          <p:cNvSpPr txBox="1"/>
          <p:nvPr/>
        </p:nvSpPr>
        <p:spPr>
          <a:xfrm>
            <a:off x="8186664" y="12309664"/>
            <a:ext cx="801067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sz="1050" dirty="0"/>
          </a:p>
        </p:txBody>
      </p:sp>
      <p:pic>
        <p:nvPicPr>
          <p:cNvPr id="5" name="Google Shape;80;p1">
            <a:extLst>
              <a:ext uri="{FF2B5EF4-FFF2-40B4-BE49-F238E27FC236}">
                <a16:creationId xmlns:a16="http://schemas.microsoft.com/office/drawing/2014/main" id="{D7857F78-4A38-6BDB-BE4B-C059B03DC2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63382" y="11009722"/>
            <a:ext cx="1990223" cy="2179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71A51615-F67D-5572-A86F-D8E0A560D8E2}"/>
              </a:ext>
            </a:extLst>
          </p:cNvPr>
          <p:cNvSpPr txBox="1"/>
          <p:nvPr/>
        </p:nvSpPr>
        <p:spPr>
          <a:xfrm>
            <a:off x="4618999" y="1094056"/>
            <a:ext cx="14044383" cy="162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lang="it-IT" sz="9000" dirty="0">
                <a:latin typeface="Helvetica Neue"/>
                <a:sym typeface="Helvetica Neue"/>
              </a:rPr>
              <a:t>INDICE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7D68F9-8B45-76E5-345E-6DEB0D696DBC}"/>
              </a:ext>
            </a:extLst>
          </p:cNvPr>
          <p:cNvSpPr txBox="1"/>
          <p:nvPr/>
        </p:nvSpPr>
        <p:spPr>
          <a:xfrm>
            <a:off x="2329228" y="3746801"/>
            <a:ext cx="21506688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it-IT" sz="4800" dirty="0"/>
              <a:t>Il </a:t>
            </a:r>
            <a:r>
              <a:rPr lang="it-IT" sz="4800" i="1" dirty="0" err="1"/>
              <a:t>digital</a:t>
            </a:r>
            <a:r>
              <a:rPr lang="it-IT" sz="4800" i="1" dirty="0"/>
              <a:t> divide</a:t>
            </a:r>
            <a:r>
              <a:rPr lang="it-IT" sz="4800" dirty="0"/>
              <a:t>: un concetto superato?</a:t>
            </a:r>
            <a:endParaRPr lang="it-IT" sz="4800" i="1" dirty="0"/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it-IT" sz="4800" dirty="0"/>
              <a:t>Il </a:t>
            </a:r>
            <a:r>
              <a:rPr lang="it-IT" sz="4800" i="1" dirty="0" err="1"/>
              <a:t>digital</a:t>
            </a:r>
            <a:r>
              <a:rPr lang="it-IT" sz="4800" i="1" dirty="0"/>
              <a:t> divide </a:t>
            </a:r>
            <a:r>
              <a:rPr lang="it-IT" sz="4800" dirty="0"/>
              <a:t>di secondo livello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it-IT" sz="4800" dirty="0"/>
              <a:t>Il </a:t>
            </a:r>
            <a:r>
              <a:rPr lang="it-IT" sz="4800" i="1" dirty="0" err="1"/>
              <a:t>grey</a:t>
            </a:r>
            <a:r>
              <a:rPr lang="it-IT" sz="4800" i="1" dirty="0"/>
              <a:t> </a:t>
            </a:r>
            <a:r>
              <a:rPr lang="it-IT" sz="4800" i="1" dirty="0" err="1"/>
              <a:t>digital</a:t>
            </a:r>
            <a:r>
              <a:rPr lang="it-IT" sz="4800" i="1" dirty="0"/>
              <a:t> divide</a:t>
            </a:r>
            <a:r>
              <a:rPr lang="it-IT" sz="4800" dirty="0"/>
              <a:t>: una definizione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it-IT" sz="4800" dirty="0"/>
              <a:t>Il </a:t>
            </a:r>
            <a:r>
              <a:rPr lang="it-IT" sz="4800" i="1" dirty="0" err="1"/>
              <a:t>grey</a:t>
            </a:r>
            <a:r>
              <a:rPr lang="it-IT" sz="4800" i="1" dirty="0"/>
              <a:t> </a:t>
            </a:r>
            <a:r>
              <a:rPr lang="it-IT" sz="4800" i="1" dirty="0" err="1"/>
              <a:t>digital</a:t>
            </a:r>
            <a:r>
              <a:rPr lang="it-IT" sz="4800" i="1" dirty="0"/>
              <a:t> divide</a:t>
            </a:r>
            <a:r>
              <a:rPr lang="it-IT" sz="4800" dirty="0"/>
              <a:t>: oggi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it-IT" sz="4800" dirty="0"/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24826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4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Vec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084" y="270578"/>
            <a:ext cx="23287832" cy="1317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 descr="mdw.png"/>
          <p:cNvPicPr preferRelativeResize="0"/>
          <p:nvPr/>
        </p:nvPicPr>
        <p:blipFill rotWithShape="1">
          <a:blip r:embed="rId4">
            <a:alphaModFix/>
          </a:blip>
          <a:srcRect l="6" r="6"/>
          <a:stretch/>
        </p:blipFill>
        <p:spPr>
          <a:xfrm>
            <a:off x="3866327" y="11750569"/>
            <a:ext cx="2343675" cy="14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8;p1">
            <a:extLst>
              <a:ext uri="{FF2B5EF4-FFF2-40B4-BE49-F238E27FC236}">
                <a16:creationId xmlns:a16="http://schemas.microsoft.com/office/drawing/2014/main" id="{112BB913-0B9C-5BD8-EC96-CA60AA6C42F0}"/>
              </a:ext>
            </a:extLst>
          </p:cNvPr>
          <p:cNvSpPr txBox="1"/>
          <p:nvPr/>
        </p:nvSpPr>
        <p:spPr>
          <a:xfrm>
            <a:off x="8186664" y="12309664"/>
            <a:ext cx="801067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sz="1050" dirty="0"/>
          </a:p>
        </p:txBody>
      </p:sp>
      <p:pic>
        <p:nvPicPr>
          <p:cNvPr id="5" name="Google Shape;80;p1">
            <a:extLst>
              <a:ext uri="{FF2B5EF4-FFF2-40B4-BE49-F238E27FC236}">
                <a16:creationId xmlns:a16="http://schemas.microsoft.com/office/drawing/2014/main" id="{D7857F78-4A38-6BDB-BE4B-C059B03DC2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63382" y="11009722"/>
            <a:ext cx="1990223" cy="2179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71A51615-F67D-5572-A86F-D8E0A560D8E2}"/>
              </a:ext>
            </a:extLst>
          </p:cNvPr>
          <p:cNvSpPr txBox="1"/>
          <p:nvPr/>
        </p:nvSpPr>
        <p:spPr>
          <a:xfrm>
            <a:off x="3866327" y="729228"/>
            <a:ext cx="17355311" cy="30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it-IT" sz="9600" dirty="0"/>
              <a:t>Il </a:t>
            </a:r>
            <a:r>
              <a:rPr lang="it-IT" sz="9600" i="1" dirty="0" err="1"/>
              <a:t>digital</a:t>
            </a:r>
            <a:r>
              <a:rPr lang="it-IT" sz="9600" i="1" dirty="0"/>
              <a:t> divide</a:t>
            </a:r>
            <a:r>
              <a:rPr lang="it-IT" sz="9600" dirty="0"/>
              <a:t>: un concetto superato?</a:t>
            </a:r>
            <a:endParaRPr lang="it-IT" sz="9600" i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7D68F9-8B45-76E5-345E-6DEB0D696DBC}"/>
              </a:ext>
            </a:extLst>
          </p:cNvPr>
          <p:cNvSpPr txBox="1"/>
          <p:nvPr/>
        </p:nvSpPr>
        <p:spPr>
          <a:xfrm>
            <a:off x="2263558" y="4054777"/>
            <a:ext cx="19744388" cy="709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i="1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Digital divide</a:t>
            </a:r>
            <a:r>
              <a:rPr lang="it-IT" sz="44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:</a:t>
            </a:r>
            <a:r>
              <a:rPr lang="it-IT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4400" dirty="0"/>
              <a:t>differenze socio-economiche e demografiche tra coloro che </a:t>
            </a:r>
            <a:r>
              <a:rPr lang="it-IT" sz="44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hanno accesso e utilizzano (efficacemente)</a:t>
            </a:r>
            <a:r>
              <a:rPr lang="it-IT" sz="4400" dirty="0"/>
              <a:t> le </a:t>
            </a:r>
            <a:r>
              <a:rPr lang="it-IT" sz="4400" i="1" dirty="0"/>
              <a:t>information </a:t>
            </a:r>
            <a:r>
              <a:rPr lang="it-IT" sz="4400" i="1" dirty="0" err="1"/>
              <a:t>communication</a:t>
            </a:r>
            <a:r>
              <a:rPr lang="it-IT" sz="4400" i="1" dirty="0"/>
              <a:t> </a:t>
            </a:r>
            <a:r>
              <a:rPr lang="it-IT" sz="4400" i="1" dirty="0" err="1"/>
              <a:t>technologies</a:t>
            </a:r>
            <a:r>
              <a:rPr lang="it-IT" sz="4400" i="1" dirty="0"/>
              <a:t> </a:t>
            </a:r>
            <a:r>
              <a:rPr lang="it-IT" sz="4400" dirty="0"/>
              <a:t>(ICT)</a:t>
            </a:r>
            <a:r>
              <a:rPr lang="it-IT" sz="4400" i="1" dirty="0"/>
              <a:t> </a:t>
            </a:r>
            <a:r>
              <a:rPr lang="it-IT" sz="4400" dirty="0"/>
              <a:t>e coloro che non le utilizzano </a:t>
            </a:r>
            <a:r>
              <a:rPr lang="it-IT" sz="4000" dirty="0"/>
              <a:t>(van </a:t>
            </a:r>
            <a:r>
              <a:rPr lang="it-IT" sz="4000" dirty="0" err="1"/>
              <a:t>Dijk</a:t>
            </a:r>
            <a:r>
              <a:rPr lang="it-IT" sz="4000" dirty="0"/>
              <a:t>, 2005).</a:t>
            </a:r>
          </a:p>
          <a:p>
            <a:endParaRPr lang="it-I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/>
              <a:t>Disuguaglianze personali e posizionali: ad esempio, età, genere, razza, nazionalità, reddito, livelli di istruzione…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/>
              <a:t>Disuguaglianze categoriali: a livello della società producono </a:t>
            </a:r>
            <a:r>
              <a:rPr lang="it-IT" sz="44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diseguale distribuzione di risorse</a:t>
            </a:r>
            <a:r>
              <a:rPr lang="it-IT" sz="4400" dirty="0"/>
              <a:t> (es. capitale economico, sociale, culturale possono impattare sull’accesso alle tecnologie digitali).</a:t>
            </a:r>
          </a:p>
          <a:p>
            <a:pPr>
              <a:lnSpc>
                <a:spcPct val="150000"/>
              </a:lnSpc>
            </a:pP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99230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4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Vec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084" y="270578"/>
            <a:ext cx="23287832" cy="1317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 descr="mdw.png"/>
          <p:cNvPicPr preferRelativeResize="0"/>
          <p:nvPr/>
        </p:nvPicPr>
        <p:blipFill rotWithShape="1">
          <a:blip r:embed="rId4">
            <a:alphaModFix/>
          </a:blip>
          <a:srcRect l="6" r="6"/>
          <a:stretch/>
        </p:blipFill>
        <p:spPr>
          <a:xfrm>
            <a:off x="3866327" y="11750569"/>
            <a:ext cx="2343675" cy="14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8;p1">
            <a:extLst>
              <a:ext uri="{FF2B5EF4-FFF2-40B4-BE49-F238E27FC236}">
                <a16:creationId xmlns:a16="http://schemas.microsoft.com/office/drawing/2014/main" id="{112BB913-0B9C-5BD8-EC96-CA60AA6C42F0}"/>
              </a:ext>
            </a:extLst>
          </p:cNvPr>
          <p:cNvSpPr txBox="1"/>
          <p:nvPr/>
        </p:nvSpPr>
        <p:spPr>
          <a:xfrm>
            <a:off x="8186664" y="12309664"/>
            <a:ext cx="801067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sz="1050" dirty="0"/>
          </a:p>
        </p:txBody>
      </p:sp>
      <p:pic>
        <p:nvPicPr>
          <p:cNvPr id="5" name="Google Shape;80;p1">
            <a:extLst>
              <a:ext uri="{FF2B5EF4-FFF2-40B4-BE49-F238E27FC236}">
                <a16:creationId xmlns:a16="http://schemas.microsoft.com/office/drawing/2014/main" id="{D7857F78-4A38-6BDB-BE4B-C059B03DC2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63382" y="11009722"/>
            <a:ext cx="1990223" cy="2179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71A51615-F67D-5572-A86F-D8E0A560D8E2}"/>
              </a:ext>
            </a:extLst>
          </p:cNvPr>
          <p:cNvSpPr txBox="1"/>
          <p:nvPr/>
        </p:nvSpPr>
        <p:spPr>
          <a:xfrm>
            <a:off x="3866327" y="729228"/>
            <a:ext cx="17355311" cy="30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r>
              <a:rPr lang="it-IT" sz="9600" dirty="0"/>
              <a:t>2. Il </a:t>
            </a:r>
            <a:r>
              <a:rPr lang="it-IT" sz="9600" i="1" dirty="0" err="1"/>
              <a:t>digital</a:t>
            </a:r>
            <a:r>
              <a:rPr lang="it-IT" sz="9600" i="1" dirty="0"/>
              <a:t> divide </a:t>
            </a:r>
            <a:br>
              <a:rPr lang="it-IT" sz="9600" i="1" dirty="0"/>
            </a:br>
            <a:r>
              <a:rPr lang="it-IT" sz="9600" i="1" dirty="0"/>
              <a:t>		</a:t>
            </a:r>
            <a:r>
              <a:rPr lang="it-IT" sz="9600" dirty="0"/>
              <a:t>di secondo livello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7D68F9-8B45-76E5-345E-6DEB0D696DBC}"/>
              </a:ext>
            </a:extLst>
          </p:cNvPr>
          <p:cNvSpPr txBox="1"/>
          <p:nvPr/>
        </p:nvSpPr>
        <p:spPr>
          <a:xfrm>
            <a:off x="1765622" y="3743697"/>
            <a:ext cx="21884087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800" dirty="0">
                <a:solidFill>
                  <a:schemeClr val="tx2">
                    <a:lumMod val="10000"/>
                  </a:schemeClr>
                </a:solidFill>
              </a:rPr>
              <a:t>Che cosa significa oggi avere </a:t>
            </a:r>
            <a:r>
              <a:rPr lang="it-IT" sz="48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accesso a internet</a:t>
            </a:r>
            <a:r>
              <a:rPr lang="it-IT" sz="4800" dirty="0">
                <a:solidFill>
                  <a:schemeClr val="tx2">
                    <a:lumMod val="10000"/>
                  </a:schemeClr>
                </a:solidFill>
              </a:rPr>
              <a:t>?</a:t>
            </a:r>
          </a:p>
          <a:p>
            <a:pPr rtl="0"/>
            <a:endParaRPr lang="it-IT" sz="1800" dirty="0">
              <a:solidFill>
                <a:schemeClr val="tx2">
                  <a:lumMod val="10000"/>
                </a:schemeClr>
              </a:solidFill>
            </a:endParaRPr>
          </a:p>
          <a:p>
            <a:pPr rtl="0"/>
            <a:r>
              <a:rPr lang="it-IT" sz="4800" i="1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Digital divide </a:t>
            </a:r>
            <a:r>
              <a:rPr lang="it-IT" sz="48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di secondo livello</a:t>
            </a:r>
            <a:r>
              <a:rPr lang="it-IT" sz="4800" dirty="0">
                <a:solidFill>
                  <a:schemeClr val="tx2">
                    <a:lumMod val="10000"/>
                  </a:schemeClr>
                </a:solidFill>
              </a:rPr>
              <a:t>: focus sulle competenze digitali </a:t>
            </a:r>
            <a:r>
              <a:rPr lang="it-IT" sz="4000"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it-IT" sz="4000" dirty="0" err="1">
                <a:solidFill>
                  <a:schemeClr val="tx2">
                    <a:lumMod val="10000"/>
                  </a:schemeClr>
                </a:solidFill>
              </a:rPr>
              <a:t>Hargittai</a:t>
            </a:r>
            <a:r>
              <a:rPr lang="it-IT" sz="4000" dirty="0">
                <a:solidFill>
                  <a:schemeClr val="tx2">
                    <a:lumMod val="10000"/>
                  </a:schemeClr>
                </a:solidFill>
              </a:rPr>
              <a:t>, 2002)</a:t>
            </a:r>
          </a:p>
          <a:p>
            <a:pPr rtl="0"/>
            <a:endParaRPr lang="it-IT" sz="1800" i="1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it-IT" sz="4400" dirty="0"/>
              <a:t>Le tecnologie digitali: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/>
              <a:t>sono sempre più importanti per i </a:t>
            </a:r>
            <a:r>
              <a:rPr lang="it-IT" sz="4400" b="1" dirty="0"/>
              <a:t>contatti sociali </a:t>
            </a:r>
            <a:r>
              <a:rPr lang="it-IT" sz="4400" dirty="0"/>
              <a:t>e le </a:t>
            </a:r>
            <a:r>
              <a:rPr lang="it-IT" sz="4400" b="1" dirty="0"/>
              <a:t>relazioni intergenerazionali;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/>
              <a:t>si configurano come </a:t>
            </a:r>
            <a:r>
              <a:rPr lang="it-IT" sz="4400" b="1" dirty="0"/>
              <a:t>indicatori di disuguaglianze </a:t>
            </a:r>
            <a:r>
              <a:rPr lang="it-IT" sz="4400" dirty="0"/>
              <a:t>e come </a:t>
            </a:r>
            <a:r>
              <a:rPr lang="it-IT" sz="4400" b="1" dirty="0"/>
              <a:t>determinanti di salute </a:t>
            </a:r>
            <a:r>
              <a:rPr lang="it-IT" sz="4000" dirty="0"/>
              <a:t>(</a:t>
            </a:r>
            <a:r>
              <a:rPr lang="it-IT" sz="4000" dirty="0" err="1"/>
              <a:t>Zagheni</a:t>
            </a:r>
            <a:r>
              <a:rPr lang="it-IT" sz="4000" dirty="0"/>
              <a:t>, 2021)</a:t>
            </a:r>
            <a:r>
              <a:rPr lang="it-IT" sz="4400" dirty="0"/>
              <a:t>, fino al punto che la mancanza di </a:t>
            </a:r>
            <a:r>
              <a:rPr lang="it-IT" sz="4400" dirty="0">
                <a:solidFill>
                  <a:schemeClr val="tx2">
                    <a:lumMod val="10000"/>
                  </a:schemeClr>
                </a:solidFill>
              </a:rPr>
              <a:t>accesso</a:t>
            </a:r>
            <a:r>
              <a:rPr lang="it-IT" sz="4400" dirty="0"/>
              <a:t> alle tecnologie digitali può portare a </a:t>
            </a:r>
            <a:r>
              <a:rPr lang="it-IT" sz="4400" b="1" dirty="0"/>
              <a:t>esclusione sociale</a:t>
            </a:r>
            <a:r>
              <a:rPr lang="it-IT" sz="4400" dirty="0"/>
              <a:t> </a:t>
            </a:r>
            <a:r>
              <a:rPr lang="it-IT" sz="4000" dirty="0"/>
              <a:t>(</a:t>
            </a:r>
            <a:r>
              <a:rPr lang="it-IT" sz="4000" dirty="0" err="1"/>
              <a:t>Riggins</a:t>
            </a:r>
            <a:r>
              <a:rPr lang="it-IT" sz="4000" dirty="0"/>
              <a:t> &amp; Dewan, 2005).</a:t>
            </a:r>
          </a:p>
          <a:p>
            <a:r>
              <a:rPr lang="it-IT" sz="4000" dirty="0"/>
              <a:t>Esempio: con la pandemia da COVID-19 la necessità di utilizzare tecnologie digitali è diventata evidente in relazione a tutta una serie di servizi…</a:t>
            </a:r>
            <a:endParaRPr lang="it-IT" sz="4400" dirty="0"/>
          </a:p>
          <a:p>
            <a:pPr rtl="0"/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9639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4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Vec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084" y="270578"/>
            <a:ext cx="23287832" cy="1317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 descr="mdw.png"/>
          <p:cNvPicPr preferRelativeResize="0"/>
          <p:nvPr/>
        </p:nvPicPr>
        <p:blipFill rotWithShape="1">
          <a:blip r:embed="rId4">
            <a:alphaModFix/>
          </a:blip>
          <a:srcRect l="6" r="6"/>
          <a:stretch/>
        </p:blipFill>
        <p:spPr>
          <a:xfrm>
            <a:off x="3866327" y="11750569"/>
            <a:ext cx="2343675" cy="14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8;p1">
            <a:extLst>
              <a:ext uri="{FF2B5EF4-FFF2-40B4-BE49-F238E27FC236}">
                <a16:creationId xmlns:a16="http://schemas.microsoft.com/office/drawing/2014/main" id="{112BB913-0B9C-5BD8-EC96-CA60AA6C42F0}"/>
              </a:ext>
            </a:extLst>
          </p:cNvPr>
          <p:cNvSpPr txBox="1"/>
          <p:nvPr/>
        </p:nvSpPr>
        <p:spPr>
          <a:xfrm>
            <a:off x="8186664" y="12309664"/>
            <a:ext cx="801067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sz="1050" dirty="0"/>
          </a:p>
        </p:txBody>
      </p:sp>
      <p:pic>
        <p:nvPicPr>
          <p:cNvPr id="5" name="Google Shape;80;p1">
            <a:extLst>
              <a:ext uri="{FF2B5EF4-FFF2-40B4-BE49-F238E27FC236}">
                <a16:creationId xmlns:a16="http://schemas.microsoft.com/office/drawing/2014/main" id="{D7857F78-4A38-6BDB-BE4B-C059B03DC2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63382" y="11009722"/>
            <a:ext cx="1990223" cy="2179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71A51615-F67D-5572-A86F-D8E0A560D8E2}"/>
              </a:ext>
            </a:extLst>
          </p:cNvPr>
          <p:cNvSpPr txBox="1"/>
          <p:nvPr/>
        </p:nvSpPr>
        <p:spPr>
          <a:xfrm>
            <a:off x="3866327" y="386902"/>
            <a:ext cx="17355311" cy="30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r>
              <a:rPr lang="it-IT" sz="9600" dirty="0"/>
              <a:t>3. Il </a:t>
            </a:r>
            <a:r>
              <a:rPr lang="it-IT" sz="9600" i="1" dirty="0" err="1"/>
              <a:t>grey</a:t>
            </a:r>
            <a:r>
              <a:rPr lang="it-IT" sz="9600" i="1" dirty="0"/>
              <a:t> </a:t>
            </a:r>
            <a:r>
              <a:rPr lang="it-IT" sz="9600" i="1" dirty="0" err="1"/>
              <a:t>digital</a:t>
            </a:r>
            <a:r>
              <a:rPr lang="it-IT" sz="9600" i="1" dirty="0"/>
              <a:t> divide</a:t>
            </a:r>
            <a:r>
              <a:rPr lang="it-IT" sz="9600" dirty="0"/>
              <a:t>: </a:t>
            </a:r>
            <a:br>
              <a:rPr lang="it-IT" sz="9600" dirty="0"/>
            </a:br>
            <a:r>
              <a:rPr lang="it-IT" sz="9600" dirty="0"/>
              <a:t>		una definizione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7D68F9-8B45-76E5-345E-6DEB0D696DBC}"/>
              </a:ext>
            </a:extLst>
          </p:cNvPr>
          <p:cNvSpPr txBox="1"/>
          <p:nvPr/>
        </p:nvSpPr>
        <p:spPr>
          <a:xfrm>
            <a:off x="2139696" y="4225023"/>
            <a:ext cx="201046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800" i="1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Grey </a:t>
            </a:r>
            <a:r>
              <a:rPr lang="it-IT" sz="4800" i="1" dirty="0" err="1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digital</a:t>
            </a:r>
            <a:r>
              <a:rPr lang="it-IT" sz="4800" i="1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 divide</a:t>
            </a:r>
            <a:r>
              <a:rPr lang="it-IT" sz="48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:</a:t>
            </a:r>
            <a:r>
              <a:rPr lang="it-IT" sz="4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4800" dirty="0"/>
              <a:t>Percezione, esclusione e barriere di accesso a Internet per le persone anziane (</a:t>
            </a:r>
            <a:r>
              <a:rPr lang="it-IT" sz="4800" dirty="0" err="1"/>
              <a:t>Millward</a:t>
            </a:r>
            <a:r>
              <a:rPr lang="it-IT" sz="4800" dirty="0"/>
              <a:t>, 2003). </a:t>
            </a:r>
          </a:p>
          <a:p>
            <a:pPr rtl="0"/>
            <a:endParaRPr lang="it-IT" sz="4800" dirty="0"/>
          </a:p>
          <a:p>
            <a:pPr rtl="0"/>
            <a:r>
              <a:rPr lang="it-IT" sz="4800" dirty="0"/>
              <a:t>Per le persone anziane, l'utilizzo di Internet dipende in parte dalla </a:t>
            </a:r>
            <a:r>
              <a:rPr lang="it-IT" sz="48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disponibilità di tecnologia</a:t>
            </a:r>
            <a:r>
              <a:rPr lang="it-IT" sz="4800" dirty="0"/>
              <a:t>. La mancanza di </a:t>
            </a:r>
            <a:r>
              <a:rPr lang="it-IT" sz="48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competenze digitali</a:t>
            </a:r>
            <a:r>
              <a:rPr lang="it-IT" sz="4800" dirty="0"/>
              <a:t> tra persone anziane porta a ritenere che le tecnologie ICT siano destinate alle fasce più giovani, portando a un dannoso e duraturo disinteresse nell'uso di Internet.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04940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4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Vec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084" y="270578"/>
            <a:ext cx="23287832" cy="1317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 descr="mdw.png"/>
          <p:cNvPicPr preferRelativeResize="0"/>
          <p:nvPr/>
        </p:nvPicPr>
        <p:blipFill rotWithShape="1">
          <a:blip r:embed="rId4">
            <a:alphaModFix/>
          </a:blip>
          <a:srcRect l="6" r="6"/>
          <a:stretch/>
        </p:blipFill>
        <p:spPr>
          <a:xfrm>
            <a:off x="3866327" y="11750569"/>
            <a:ext cx="2343675" cy="14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8;p1">
            <a:extLst>
              <a:ext uri="{FF2B5EF4-FFF2-40B4-BE49-F238E27FC236}">
                <a16:creationId xmlns:a16="http://schemas.microsoft.com/office/drawing/2014/main" id="{112BB913-0B9C-5BD8-EC96-CA60AA6C42F0}"/>
              </a:ext>
            </a:extLst>
          </p:cNvPr>
          <p:cNvSpPr txBox="1"/>
          <p:nvPr/>
        </p:nvSpPr>
        <p:spPr>
          <a:xfrm>
            <a:off x="8186664" y="12309664"/>
            <a:ext cx="801067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sz="1050" dirty="0"/>
          </a:p>
        </p:txBody>
      </p:sp>
      <p:pic>
        <p:nvPicPr>
          <p:cNvPr id="5" name="Google Shape;80;p1">
            <a:extLst>
              <a:ext uri="{FF2B5EF4-FFF2-40B4-BE49-F238E27FC236}">
                <a16:creationId xmlns:a16="http://schemas.microsoft.com/office/drawing/2014/main" id="{D7857F78-4A38-6BDB-BE4B-C059B03DC2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63382" y="11009722"/>
            <a:ext cx="1990223" cy="2179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71A51615-F67D-5572-A86F-D8E0A560D8E2}"/>
              </a:ext>
            </a:extLst>
          </p:cNvPr>
          <p:cNvSpPr txBox="1"/>
          <p:nvPr/>
        </p:nvSpPr>
        <p:spPr>
          <a:xfrm>
            <a:off x="3866327" y="1125564"/>
            <a:ext cx="17355311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r>
              <a:rPr lang="it-IT" sz="9600" dirty="0"/>
              <a:t>4. Il </a:t>
            </a:r>
            <a:r>
              <a:rPr lang="it-IT" sz="9600" i="1" dirty="0" err="1"/>
              <a:t>grey</a:t>
            </a:r>
            <a:r>
              <a:rPr lang="it-IT" sz="9600" i="1" dirty="0"/>
              <a:t> </a:t>
            </a:r>
            <a:r>
              <a:rPr lang="it-IT" sz="9600" i="1" dirty="0" err="1"/>
              <a:t>digital</a:t>
            </a:r>
            <a:r>
              <a:rPr lang="it-IT" sz="9600" i="1" dirty="0"/>
              <a:t> divide</a:t>
            </a:r>
            <a:r>
              <a:rPr lang="it-IT" sz="9600" dirty="0"/>
              <a:t>: oggi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7D68F9-8B45-76E5-345E-6DEB0D696DBC}"/>
              </a:ext>
            </a:extLst>
          </p:cNvPr>
          <p:cNvSpPr txBox="1"/>
          <p:nvPr/>
        </p:nvSpPr>
        <p:spPr>
          <a:xfrm>
            <a:off x="1288473" y="3560470"/>
            <a:ext cx="21654654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L’invecchiamento della popolazione</a:t>
            </a:r>
            <a:r>
              <a:rPr lang="it-IT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4400" dirty="0"/>
              <a:t>è un fenomeno globale, particolarmente marcato in Italia (età mediana di 48 anni, la più alta d’Europa).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/>
              <a:t>La popolazione anziana non è omogenea rispetto alle competenze digitali. Ad esempio, si distingue </a:t>
            </a:r>
            <a:r>
              <a:rPr lang="it-IT" sz="44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tra giovani anziani (65-84 anni) e grandi anziani (85+ anni)</a:t>
            </a:r>
            <a:r>
              <a:rPr lang="it-IT" sz="4400" dirty="0">
                <a:solidFill>
                  <a:schemeClr val="tx2">
                    <a:lumMod val="10000"/>
                  </a:schemeClr>
                </a:solidFill>
              </a:rPr>
              <a:t>. Inoltre, rispetto ai vari assi di diseguaglianza, l’accesso al digitale diventa un elemento ulteriore di esclusione sociale.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chemeClr val="tx2">
                    <a:lumMod val="10000"/>
                  </a:schemeClr>
                </a:solidFill>
              </a:rPr>
              <a:t>In Italia: uso delle tecnologie digitali più basso rispetto agli altri paesi europei </a:t>
            </a:r>
            <a:r>
              <a:rPr lang="it-IT" sz="4000" dirty="0">
                <a:solidFill>
                  <a:schemeClr val="tx2">
                    <a:lumMod val="10000"/>
                  </a:schemeClr>
                </a:solidFill>
              </a:rPr>
              <a:t>(Sala &amp; Gaia, 2019).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chemeClr val="tx2">
                    <a:lumMod val="10000"/>
                  </a:schemeClr>
                </a:solidFill>
              </a:rPr>
              <a:t>Marcato </a:t>
            </a:r>
            <a:r>
              <a:rPr lang="it-IT" sz="4400" i="1" dirty="0" err="1">
                <a:solidFill>
                  <a:schemeClr val="tx2">
                    <a:lumMod val="10000"/>
                  </a:schemeClr>
                </a:solidFill>
              </a:rPr>
              <a:t>grey</a:t>
            </a:r>
            <a:r>
              <a:rPr lang="it-IT" sz="4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4400" i="1" dirty="0" err="1">
                <a:solidFill>
                  <a:schemeClr val="tx2">
                    <a:lumMod val="10000"/>
                  </a:schemeClr>
                </a:solidFill>
              </a:rPr>
              <a:t>digital</a:t>
            </a:r>
            <a:r>
              <a:rPr lang="it-IT" sz="4400" i="1" dirty="0">
                <a:solidFill>
                  <a:schemeClr val="tx2">
                    <a:lumMod val="10000"/>
                  </a:schemeClr>
                </a:solidFill>
              </a:rPr>
              <a:t> divide </a:t>
            </a:r>
            <a:r>
              <a:rPr lang="it-IT" sz="4400" dirty="0">
                <a:solidFill>
                  <a:schemeClr val="tx2">
                    <a:lumMod val="10000"/>
                  </a:schemeClr>
                </a:solidFill>
              </a:rPr>
              <a:t>e la popolazione anziana è meno abituata all’utilizzo delle ICT della popolazione più giovane </a:t>
            </a:r>
            <a:r>
              <a:rPr lang="it-IT" sz="4000" dirty="0">
                <a:solidFill>
                  <a:schemeClr val="tx2">
                    <a:lumMod val="10000"/>
                  </a:schemeClr>
                </a:solidFill>
              </a:rPr>
              <a:t>(Sala &amp; Gaia, 2019; Sala et al., 2020)</a:t>
            </a:r>
            <a:r>
              <a:rPr lang="it-IT" sz="4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400" dirty="0">
              <a:solidFill>
                <a:schemeClr val="tx2">
                  <a:lumMod val="1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400" dirty="0">
              <a:solidFill>
                <a:schemeClr val="tx2">
                  <a:lumMod val="10000"/>
                </a:schemeClr>
              </a:solidFill>
            </a:endParaRPr>
          </a:p>
          <a:p>
            <a:pPr marL="571500" indent="-571500" rtl="0">
              <a:buFont typeface="Arial" panose="020B0604020202020204" pitchFamily="34" charset="0"/>
              <a:buChar char="•"/>
            </a:pP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71532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4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Vec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084" y="270578"/>
            <a:ext cx="23287832" cy="1317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 descr="mdw.png"/>
          <p:cNvPicPr preferRelativeResize="0"/>
          <p:nvPr/>
        </p:nvPicPr>
        <p:blipFill rotWithShape="1">
          <a:blip r:embed="rId4">
            <a:alphaModFix/>
          </a:blip>
          <a:srcRect l="6" r="6"/>
          <a:stretch/>
        </p:blipFill>
        <p:spPr>
          <a:xfrm>
            <a:off x="3866327" y="11750569"/>
            <a:ext cx="2343675" cy="14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8;p1">
            <a:extLst>
              <a:ext uri="{FF2B5EF4-FFF2-40B4-BE49-F238E27FC236}">
                <a16:creationId xmlns:a16="http://schemas.microsoft.com/office/drawing/2014/main" id="{112BB913-0B9C-5BD8-EC96-CA60AA6C42F0}"/>
              </a:ext>
            </a:extLst>
          </p:cNvPr>
          <p:cNvSpPr txBox="1"/>
          <p:nvPr/>
        </p:nvSpPr>
        <p:spPr>
          <a:xfrm>
            <a:off x="8186664" y="12309664"/>
            <a:ext cx="801067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sz="1050" dirty="0"/>
          </a:p>
        </p:txBody>
      </p:sp>
      <p:pic>
        <p:nvPicPr>
          <p:cNvPr id="5" name="Google Shape;80;p1">
            <a:extLst>
              <a:ext uri="{FF2B5EF4-FFF2-40B4-BE49-F238E27FC236}">
                <a16:creationId xmlns:a16="http://schemas.microsoft.com/office/drawing/2014/main" id="{D7857F78-4A38-6BDB-BE4B-C059B03DC2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63382" y="11009722"/>
            <a:ext cx="1990223" cy="2179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71A51615-F67D-5572-A86F-D8E0A560D8E2}"/>
              </a:ext>
            </a:extLst>
          </p:cNvPr>
          <p:cNvSpPr txBox="1"/>
          <p:nvPr/>
        </p:nvSpPr>
        <p:spPr>
          <a:xfrm>
            <a:off x="3866327" y="1125564"/>
            <a:ext cx="17355311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r>
              <a:rPr lang="it-IT" sz="9600" dirty="0"/>
              <a:t>5. Conclusioni </a:t>
            </a:r>
            <a:r>
              <a:rPr lang="it-IT" sz="7200" dirty="0"/>
              <a:t>1/2</a:t>
            </a:r>
            <a:endParaRPr lang="it-IT" sz="9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7D68F9-8B45-76E5-345E-6DEB0D696DBC}"/>
              </a:ext>
            </a:extLst>
          </p:cNvPr>
          <p:cNvSpPr txBox="1"/>
          <p:nvPr/>
        </p:nvSpPr>
        <p:spPr>
          <a:xfrm>
            <a:off x="1508143" y="3706350"/>
            <a:ext cx="220716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4800" dirty="0"/>
              <a:t>Il concetto di </a:t>
            </a:r>
            <a:r>
              <a:rPr lang="it-IT" sz="4800" i="1" dirty="0" err="1"/>
              <a:t>digital</a:t>
            </a:r>
            <a:r>
              <a:rPr lang="it-IT" sz="4800" i="1" dirty="0"/>
              <a:t> divide </a:t>
            </a:r>
            <a:r>
              <a:rPr lang="it-IT" sz="4800" dirty="0"/>
              <a:t>non è affatto superato; al contrario, sta evolvendo. Oltre alle disuguaglianze socio-economiche e demografiche, ora ci concentriamo anche sul </a:t>
            </a:r>
            <a:r>
              <a:rPr lang="it-IT" sz="4800" i="1" dirty="0" err="1"/>
              <a:t>digital</a:t>
            </a:r>
            <a:r>
              <a:rPr lang="it-IT" sz="4800" i="1" dirty="0"/>
              <a:t> divide </a:t>
            </a:r>
            <a:r>
              <a:rPr lang="it-IT" sz="4800" dirty="0"/>
              <a:t>di secondo livello (importanza crescente delle </a:t>
            </a:r>
            <a:r>
              <a:rPr lang="it-IT" sz="48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competenze digitali</a:t>
            </a:r>
            <a:r>
              <a:rPr lang="it-IT" sz="4800" dirty="0"/>
              <a:t> per le relazioni sociali e l’accesso ai servizi, es. salute).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4800" dirty="0"/>
              <a:t> ICT come indicatori critici di </a:t>
            </a:r>
            <a:r>
              <a:rPr lang="it-IT" sz="48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disuguaglianza</a:t>
            </a:r>
            <a:r>
              <a:rPr lang="it-IT" sz="4800" dirty="0"/>
              <a:t> e di </a:t>
            </a:r>
            <a:r>
              <a:rPr lang="it-IT" sz="48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salute</a:t>
            </a:r>
            <a:r>
              <a:rPr lang="it-IT" sz="4800" dirty="0"/>
              <a:t> (pandemia da COVID-19: fondamentale l'accesso a Internet per servizi essenziali → rilevanza del </a:t>
            </a:r>
            <a:r>
              <a:rPr lang="it-IT" sz="4800" dirty="0" err="1"/>
              <a:t>grey</a:t>
            </a:r>
            <a:r>
              <a:rPr lang="it-IT" sz="4800" dirty="0"/>
              <a:t> </a:t>
            </a:r>
            <a:r>
              <a:rPr lang="it-IT" sz="4800" dirty="0" err="1"/>
              <a:t>digital</a:t>
            </a:r>
            <a:r>
              <a:rPr lang="it-IT" sz="4800" dirty="0"/>
              <a:t> divide).</a:t>
            </a:r>
          </a:p>
        </p:txBody>
      </p:sp>
    </p:spTree>
    <p:extLst>
      <p:ext uri="{BB962C8B-B14F-4D97-AF65-F5344CB8AC3E}">
        <p14:creationId xmlns:p14="http://schemas.microsoft.com/office/powerpoint/2010/main" val="173190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4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Vec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084" y="270578"/>
            <a:ext cx="23287832" cy="1317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 descr="mdw.png"/>
          <p:cNvPicPr preferRelativeResize="0"/>
          <p:nvPr/>
        </p:nvPicPr>
        <p:blipFill rotWithShape="1">
          <a:blip r:embed="rId4">
            <a:alphaModFix/>
          </a:blip>
          <a:srcRect l="6" r="6"/>
          <a:stretch/>
        </p:blipFill>
        <p:spPr>
          <a:xfrm>
            <a:off x="3866327" y="11750569"/>
            <a:ext cx="2343675" cy="14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8;p1">
            <a:extLst>
              <a:ext uri="{FF2B5EF4-FFF2-40B4-BE49-F238E27FC236}">
                <a16:creationId xmlns:a16="http://schemas.microsoft.com/office/drawing/2014/main" id="{112BB913-0B9C-5BD8-EC96-CA60AA6C42F0}"/>
              </a:ext>
            </a:extLst>
          </p:cNvPr>
          <p:cNvSpPr txBox="1"/>
          <p:nvPr/>
        </p:nvSpPr>
        <p:spPr>
          <a:xfrm>
            <a:off x="8186664" y="12309664"/>
            <a:ext cx="801067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sz="1050" dirty="0"/>
          </a:p>
        </p:txBody>
      </p:sp>
      <p:pic>
        <p:nvPicPr>
          <p:cNvPr id="5" name="Google Shape;80;p1">
            <a:extLst>
              <a:ext uri="{FF2B5EF4-FFF2-40B4-BE49-F238E27FC236}">
                <a16:creationId xmlns:a16="http://schemas.microsoft.com/office/drawing/2014/main" id="{D7857F78-4A38-6BDB-BE4B-C059B03DC2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63382" y="11009722"/>
            <a:ext cx="1990223" cy="2179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71A51615-F67D-5572-A86F-D8E0A560D8E2}"/>
              </a:ext>
            </a:extLst>
          </p:cNvPr>
          <p:cNvSpPr txBox="1"/>
          <p:nvPr/>
        </p:nvSpPr>
        <p:spPr>
          <a:xfrm>
            <a:off x="3866327" y="1125564"/>
            <a:ext cx="17355311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r>
              <a:rPr lang="it-IT" sz="9600" dirty="0"/>
              <a:t>5. Conclusioni </a:t>
            </a:r>
            <a:r>
              <a:rPr lang="it-IT" sz="7200" dirty="0"/>
              <a:t>2/2</a:t>
            </a:r>
            <a:endParaRPr lang="it-IT" sz="9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7D68F9-8B45-76E5-345E-6DEB0D696DBC}"/>
              </a:ext>
            </a:extLst>
          </p:cNvPr>
          <p:cNvSpPr txBox="1"/>
          <p:nvPr/>
        </p:nvSpPr>
        <p:spPr>
          <a:xfrm>
            <a:off x="1508143" y="3633126"/>
            <a:ext cx="2207167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4800" i="1" dirty="0"/>
              <a:t>Grey </a:t>
            </a:r>
            <a:r>
              <a:rPr lang="it-IT" sz="4800" i="1" dirty="0" err="1"/>
              <a:t>digital</a:t>
            </a:r>
            <a:r>
              <a:rPr lang="it-IT" sz="4800" i="1" dirty="0"/>
              <a:t> divide: </a:t>
            </a:r>
            <a:r>
              <a:rPr lang="it-IT" sz="4800" dirty="0"/>
              <a:t>mancanza di </a:t>
            </a:r>
            <a:r>
              <a:rPr lang="it-IT" sz="48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competenze digitali tra gli anziani</a:t>
            </a:r>
            <a:r>
              <a:rPr lang="it-IT" sz="4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4800" dirty="0"/>
              <a:t>può portare a un pregiudizio contro le tecnologie ICT (barriera all'accesso a Internet che può essere dannosa e duratura).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4800" dirty="0"/>
              <a:t>Alla luce di invecchiamento della popolazione e </a:t>
            </a:r>
            <a:r>
              <a:rPr lang="it-IT" sz="4800" i="1" dirty="0" err="1"/>
              <a:t>grey</a:t>
            </a:r>
            <a:r>
              <a:rPr lang="it-IT" sz="4800" i="1" dirty="0"/>
              <a:t> </a:t>
            </a:r>
            <a:r>
              <a:rPr lang="it-IT" sz="4800" i="1" dirty="0" err="1"/>
              <a:t>digital</a:t>
            </a:r>
            <a:r>
              <a:rPr lang="it-IT" sz="4800" i="1" dirty="0"/>
              <a:t> divide </a:t>
            </a:r>
            <a:r>
              <a:rPr lang="it-IT" sz="4800" dirty="0"/>
              <a:t>è fondamentale affrontare questo divario per garantire che le persone anziane non vengano lasciate indietro nell'era digitale.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4800" dirty="0"/>
              <a:t>Distinzione tra giovani anziani e grandi anziani: sviluppare strategie più mirate per affrontare il </a:t>
            </a:r>
            <a:r>
              <a:rPr lang="it-IT" sz="4800" i="1" dirty="0" err="1"/>
              <a:t>grey</a:t>
            </a:r>
            <a:r>
              <a:rPr lang="it-IT" sz="4800" i="1" dirty="0"/>
              <a:t> </a:t>
            </a:r>
            <a:r>
              <a:rPr lang="it-IT" sz="4800" i="1" dirty="0" err="1"/>
              <a:t>digital</a:t>
            </a:r>
            <a:r>
              <a:rPr lang="it-IT" sz="4800" i="1" dirty="0"/>
              <a:t> divide</a:t>
            </a:r>
            <a:r>
              <a:rPr lang="it-IT" sz="4800" dirty="0"/>
              <a:t> e </a:t>
            </a:r>
            <a:r>
              <a:rPr lang="it-IT" sz="4800" dirty="0">
                <a:solidFill>
                  <a:schemeClr val="accent5">
                    <a:lumMod val="75000"/>
                  </a:schemeClr>
                </a:solidFill>
                <a:highlight>
                  <a:srgbClr val="000000"/>
                </a:highlight>
              </a:rPr>
              <a:t>promuovere l'inclusione digitale tra le persone anziane</a:t>
            </a:r>
            <a:r>
              <a:rPr lang="it-IT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41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4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Vect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084" y="270578"/>
            <a:ext cx="23287832" cy="1317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 descr="mdw.png"/>
          <p:cNvPicPr preferRelativeResize="0"/>
          <p:nvPr/>
        </p:nvPicPr>
        <p:blipFill rotWithShape="1">
          <a:blip r:embed="rId4">
            <a:alphaModFix/>
          </a:blip>
          <a:srcRect l="6" r="6"/>
          <a:stretch/>
        </p:blipFill>
        <p:spPr>
          <a:xfrm>
            <a:off x="3866327" y="11750569"/>
            <a:ext cx="2343675" cy="14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8;p1">
            <a:extLst>
              <a:ext uri="{FF2B5EF4-FFF2-40B4-BE49-F238E27FC236}">
                <a16:creationId xmlns:a16="http://schemas.microsoft.com/office/drawing/2014/main" id="{112BB913-0B9C-5BD8-EC96-CA60AA6C42F0}"/>
              </a:ext>
            </a:extLst>
          </p:cNvPr>
          <p:cNvSpPr txBox="1"/>
          <p:nvPr/>
        </p:nvSpPr>
        <p:spPr>
          <a:xfrm>
            <a:off x="8186664" y="12309664"/>
            <a:ext cx="801067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sz="1050" dirty="0"/>
          </a:p>
        </p:txBody>
      </p:sp>
      <p:pic>
        <p:nvPicPr>
          <p:cNvPr id="5" name="Google Shape;80;p1">
            <a:extLst>
              <a:ext uri="{FF2B5EF4-FFF2-40B4-BE49-F238E27FC236}">
                <a16:creationId xmlns:a16="http://schemas.microsoft.com/office/drawing/2014/main" id="{D7857F78-4A38-6BDB-BE4B-C059B03DC2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63382" y="11009722"/>
            <a:ext cx="1990223" cy="2179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71A51615-F67D-5572-A86F-D8E0A560D8E2}"/>
              </a:ext>
            </a:extLst>
          </p:cNvPr>
          <p:cNvSpPr txBox="1"/>
          <p:nvPr/>
        </p:nvSpPr>
        <p:spPr>
          <a:xfrm>
            <a:off x="9697495" y="2017665"/>
            <a:ext cx="4989009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r>
              <a:rPr lang="it-IT" sz="9600" dirty="0"/>
              <a:t>GRAZIE!</a:t>
            </a:r>
          </a:p>
        </p:txBody>
      </p:sp>
      <p:sp>
        <p:nvSpPr>
          <p:cNvPr id="3" name="Google Shape;77;p1">
            <a:extLst>
              <a:ext uri="{FF2B5EF4-FFF2-40B4-BE49-F238E27FC236}">
                <a16:creationId xmlns:a16="http://schemas.microsoft.com/office/drawing/2014/main" id="{9C44DFA4-C250-B96B-7390-828D09946F68}"/>
              </a:ext>
            </a:extLst>
          </p:cNvPr>
          <p:cNvSpPr txBox="1"/>
          <p:nvPr/>
        </p:nvSpPr>
        <p:spPr>
          <a:xfrm>
            <a:off x="2892103" y="8295994"/>
            <a:ext cx="18508501" cy="189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lang="it-IT" sz="6600" dirty="0">
                <a:latin typeface="Helvetica Neue"/>
                <a:ea typeface="Helvetica Neue"/>
                <a:cs typeface="Helvetica Neue"/>
                <a:sym typeface="Helvetica Neue"/>
              </a:rPr>
              <a:t>Noemi Novello: </a:t>
            </a:r>
            <a:r>
              <a:rPr lang="it-IT" sz="660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noemi.novello@unimib.it</a:t>
            </a:r>
            <a:endParaRPr sz="4000" dirty="0">
              <a:solidFill>
                <a:schemeClr val="accent5">
                  <a:lumMod val="75000"/>
                </a:schemeClr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Helvetica Neue"/>
              <a:buNone/>
            </a:pPr>
            <a:r>
              <a:rPr lang="en-US" sz="3600" dirty="0" err="1">
                <a:latin typeface="Helvetica Neue Light"/>
                <a:ea typeface="Helvetica Neue Light"/>
                <a:cs typeface="Helvetica Neue Light"/>
                <a:sym typeface="Helvetica Neue Light"/>
              </a:rPr>
              <a:t>Università</a:t>
            </a:r>
            <a:r>
              <a:rPr lang="en-US" sz="36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3600" dirty="0" err="1">
                <a:latin typeface="Helvetica Neue Light"/>
                <a:ea typeface="Helvetica Neue Light"/>
                <a:cs typeface="Helvetica Neue Light"/>
                <a:sym typeface="Helvetica Neue Light"/>
              </a:rPr>
              <a:t>degli</a:t>
            </a:r>
            <a:r>
              <a:rPr lang="en-US" sz="36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3600" dirty="0" err="1">
                <a:latin typeface="Helvetica Neue Light"/>
                <a:ea typeface="Helvetica Neue Light"/>
                <a:cs typeface="Helvetica Neue Light"/>
                <a:sym typeface="Helvetica Neue Light"/>
              </a:rPr>
              <a:t>Studi</a:t>
            </a:r>
            <a:r>
              <a:rPr lang="en-US" sz="36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di Milano-Bicocca</a:t>
            </a:r>
            <a:endParaRPr sz="900" dirty="0"/>
          </a:p>
        </p:txBody>
      </p:sp>
      <p:pic>
        <p:nvPicPr>
          <p:cNvPr id="8" name="Immagine 7" descr="Immagine che contiene modello, quadrato, pixel, design&#10;&#10;Descrizione generata automaticamente">
            <a:extLst>
              <a:ext uri="{FF2B5EF4-FFF2-40B4-BE49-F238E27FC236}">
                <a16:creationId xmlns:a16="http://schemas.microsoft.com/office/drawing/2014/main" id="{90E39C01-F51C-FD09-BDB0-BAF11F1F5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0" y="3950012"/>
            <a:ext cx="4267200" cy="431482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AE2A7F1-B91B-CB30-2949-1972D880E082}"/>
              </a:ext>
            </a:extLst>
          </p:cNvPr>
          <p:cNvSpPr txBox="1"/>
          <p:nvPr/>
        </p:nvSpPr>
        <p:spPr>
          <a:xfrm>
            <a:off x="14325600" y="5714325"/>
            <a:ext cx="892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chemeClr val="accent5">
                    <a:lumMod val="75000"/>
                  </a:schemeClr>
                </a:solidFill>
              </a:rPr>
              <a:t>https://ageingsocieties.unimib.it/</a:t>
            </a:r>
          </a:p>
        </p:txBody>
      </p:sp>
    </p:spTree>
    <p:extLst>
      <p:ext uri="{BB962C8B-B14F-4D97-AF65-F5344CB8AC3E}">
        <p14:creationId xmlns:p14="http://schemas.microsoft.com/office/powerpoint/2010/main" val="407784922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E56CC2C-1EFB-41A6-BBB4-57336803CB59}">
  <we:reference id="wa200003915" version="2.0.0.0" store="it-IT" storeType="OMEX"/>
  <we:alternateReferences>
    <we:reference id="WA200003915" version="2.0.0.0" store="it-IT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976</Words>
  <Application>Microsoft Office PowerPoint</Application>
  <PresentationFormat>Personalizzato</PresentationFormat>
  <Paragraphs>67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Helvetica Neue</vt:lpstr>
      <vt:lpstr>Helvetica Neue Light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Herskovits Barrias</dc:creator>
  <cp:lastModifiedBy>sara.herskovitsbarrias@unimib.it</cp:lastModifiedBy>
  <cp:revision>44</cp:revision>
  <dcterms:modified xsi:type="dcterms:W3CDTF">2023-11-30T09:02:29Z</dcterms:modified>
</cp:coreProperties>
</file>