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48" r:id="rId2"/>
    <p:sldMasterId id="2147483666" r:id="rId3"/>
  </p:sldMasterIdLst>
  <p:notesMasterIdLst>
    <p:notesMasterId r:id="rId23"/>
  </p:notesMasterIdLst>
  <p:sldIdLst>
    <p:sldId id="256" r:id="rId4"/>
    <p:sldId id="285" r:id="rId5"/>
    <p:sldId id="257" r:id="rId6"/>
    <p:sldId id="258" r:id="rId7"/>
    <p:sldId id="262" r:id="rId8"/>
    <p:sldId id="263" r:id="rId9"/>
    <p:sldId id="284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83" r:id="rId22"/>
  </p:sldIdLst>
  <p:sldSz cx="24384000" cy="13716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aramond" panose="020204040303010108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Helvetica Neue" panose="020B0604020202020204" charset="0"/>
      <p:regular r:id="rId36"/>
      <p:bold r:id="rId37"/>
      <p:italic r:id="rId38"/>
      <p:boldItalic r:id="rId39"/>
    </p:embeddedFont>
    <p:embeddedFont>
      <p:font typeface="Helvetica Neue Light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43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42gJLlpxBsx8wKdoRs2PpQpVR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73597" autoAdjust="0"/>
  </p:normalViewPr>
  <p:slideViewPr>
    <p:cSldViewPr snapToGrid="0" showGuides="1">
      <p:cViewPr varScale="1">
        <p:scale>
          <a:sx n="27" d="100"/>
          <a:sy n="27" d="100"/>
        </p:scale>
        <p:origin x="1076" y="72"/>
      </p:cViewPr>
      <p:guideLst>
        <p:guide orient="horz" pos="4343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customschemas.google.com/relationships/presentationmetadata" Target="meta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19e30d88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519e30d88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r>
              <a:rPr lang="it-IT" sz="2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Sono gli anziani che si sono digitalizzati prima della pandemia e che hanno visto aumentare l'uso e le competenze durante la pandemia.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it-IT" sz="2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L'importanza del background lavorativo: coloro che hanno usato il computer sul posto di lavoro in passato sono ora più avanzati dal punto di vista digitale: le competenze digitali si acquisiscono nel corso della vita, non solo negli ultimi 3 anni.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it-IT" sz="2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L'importanza della mobilità e del contesto rurale: con l'età, la mobilità può diventare un problema, soprattutto se si vive in piccoli centri urbani poco serviti o in campagna, come nel caso delle interviste che abbiamo condotto.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it-IT" sz="2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L'importanza del capitale sociale: Le persone anziane con un elevato capitale sociale vedono le tecnologie come uno strumento essenziale per mantenere questo capitale o aumentarlo.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9128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19e30d88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519e30d88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Sono persone anziane che hanno dovuto digitalizzarsi durante la pandemia. Lo hanno fatto con difficoltà perché non erano stati precedentemente digitalizzati.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Alcuni hanno continuato a usare le tecnologie in modo intensivo e con entusiasmo, mentre altri non hanno continuato a usare i servizi digitali con la stessa intensità al termine dell'emergenza,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Ad esempio, l'uso di quei servizi digitali essenziali (come l'assistenza sanitaria, le banche e la previdenza sociale) è </a:t>
            </a:r>
            <a:r>
              <a:rPr lang="it-IT" dirty="0" err="1"/>
              <a:t>rimastoma</a:t>
            </a:r>
            <a:r>
              <a:rPr lang="it-IT" dirty="0"/>
              <a:t> gli acquisti online e i servizi digitali per le relazioni sociali si sono fermati o sono diminuiti in modo significativo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7082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19e30d88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2519e30d88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Infine, gli anziani che, nonostante l'emergenza </a:t>
            </a:r>
            <a:r>
              <a:rPr lang="it-IT" dirty="0" err="1"/>
              <a:t>Covid</a:t>
            </a:r>
            <a:r>
              <a:rPr lang="it-IT" dirty="0"/>
              <a:t> e i processi di digitalizzazione dei servizi, "resistono" e continuano a rimanere scettici o impreparati nei confronti del mondo digitale.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it-IT" dirty="0"/>
              <a:t>In questo gruppo ci sono più donne, a dimostrazione di come le competenze digitali degli anziani italiani siano influenzate dalla dimensione di genere, che è legata al background lavorativo e alla storia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it-IT" dirty="0"/>
              <a:t>Spesso questi anziani hanno competenze digitali minime e i servizi digitali più complessi (come i servizi pubblici digitali) vengono svolti per loro dai familiari: sono quindi solo formalmente nel mondo dei servizi pubblici digitali (magari hanno un conto corrente o un'identità digitale) ma lasciano che siano i figli a usarli e loro non hanno idea di come usarli. Dovremmo capire come interpretare questi soggetti, se sono utenti digitali o meno e se considerarli pienamente integrati nei processi di digitalizzazione dei servizi pubblici o meno.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8020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519e30d88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2519e30d88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987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18d319b2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518d319b2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885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518d319b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518d319b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525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53c96742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g253c96742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4903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19e30d88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2519e30d88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713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18d319b2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2518d319b2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894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166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013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1583b0711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g251583b0711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287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1583b0711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3" name="Google Shape;103;g251583b0711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064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1583b0711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g251583b0711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4165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1583b07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251583b07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0381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1583b0711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g251583b0711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194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19e30d88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2519e30d88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56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19e30d88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2519e30d88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40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" type="title" preserve="1">
  <p:cSld name="Tito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880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chiarazione" preserve="1">
  <p:cSld name="Dichiarazion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436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zione importante" preserve="1">
  <p:cSld name="Informazione important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0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" preserve="1">
  <p:cSld name="Citazion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1296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3 per pagina" preserve="1">
  <p:cSld name="Foto - 3 per pagin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7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729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 preserve="1">
  <p:cSld name="F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0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preserve="1">
  <p:cSld name="Vuot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840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 preserve="1">
  <p:cSld name="1_Solo tito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7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 preserve="1">
  <p:cSld name="Due contenuti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3200" lvl="2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2000" lvl="4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3200" lvl="2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2000" lvl="4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69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1;p5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foto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foto" type="tx" preserve="1">
  <p:cSld name="Titolo e fot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20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foto 2">
  <p:cSld name="Titolo e foto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punti elenco">
  <p:cSld name="Titolo e punti elenc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ti elenco">
  <p:cSld name="Punti elenc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punti elenco e foto">
  <p:cSld name="Titolo, punti elenco e f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zione">
  <p:cSld name="Sezion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gramma">
  <p:cSld name="Programm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chiarazione">
  <p:cSld name="Dichiarazion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zione importante">
  <p:cSld name="Informazione important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">
  <p:cSld name="Citazion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foto 2" preserve="1">
  <p:cSld name="Titolo e foto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0614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3 per pagina">
  <p:cSld name="Foto - 3 per pagin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7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1_Solo tito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293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3200" lvl="2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2000" lvl="4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3200" lvl="2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2000" lvl="4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768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" type="title" preserve="1">
  <p:cSld name="Tito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174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foto" type="tx" preserve="1">
  <p:cSld name="Titolo e fot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312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foto 2" preserve="1">
  <p:cSld name="Titolo e foto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838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punti elenco" preserve="1">
  <p:cSld name="Titolo e punti elenc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851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ti elenco" preserve="1">
  <p:cSld name="Punti elenc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761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punti elenco" preserve="1">
  <p:cSld name="Titolo e punti elenc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9188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punti elenco e foto" preserve="1">
  <p:cSld name="Titolo, punti elenco e f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806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zione" preserve="1">
  <p:cSld name="Sezion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1699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preserve="1">
  <p:cSld name="Solo titol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628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gramma" preserve="1">
  <p:cSld name="Programm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6298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chiarazione" preserve="1">
  <p:cSld name="Dichiarazion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593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zione importante" preserve="1">
  <p:cSld name="Informazione important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600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" preserve="1">
  <p:cSld name="Citazion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118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3 per pagina" preserve="1">
  <p:cSld name="Foto - 3 per pagin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7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786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 preserve="1">
  <p:cSld name="F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52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preserve="1">
  <p:cSld name="Vuot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6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ti elenco" preserve="1">
  <p:cSld name="Punti elenc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8576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 preserve="1">
  <p:cSld name="1_Solo tito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435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 preserve="1">
  <p:cSld name="Due contenuti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3200" lvl="2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2000" lvl="4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lvl="0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3200" lvl="2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2000" lvl="4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6400" lvl="5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17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punti elenco e foto" preserve="1">
  <p:cSld name="Titolo, punti elenco e f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00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zione" preserve="1">
  <p:cSld name="Sezion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02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preserve="1">
  <p:cSld name="Solo titol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916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gramma" preserve="1">
  <p:cSld name="Programm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640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3549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4703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www.wired.it/attualita/politica/2019/10/22/si-gli-anziani-sono-un-grosso-ostacolo-alla-crescita-economica-italian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www.orvietonews.it/politica/2020/11/14/dotare-le-rsa-di-tablet-per-consentire-agli-anziani-di-interagire-con-i-propri-cari-82726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www.emergency-live.com/it/curiosita/covid-e-case-di-riposo-a-reggio-emilia-aprono-le-stanze-degli-abbracci-per-gli-anziani-nelle-asp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www.pngall.com/checklist-png/download/4566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valeriorosso.com/psichiatria-digitale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www.sienanews.it/toscana/siena/come-proteggere-i-contradaioli-anzian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/>
          <p:nvPr/>
        </p:nvSpPr>
        <p:spPr>
          <a:xfrm>
            <a:off x="1839616" y="7523976"/>
            <a:ext cx="21457800" cy="5093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it-IT" sz="7200" b="1" dirty="0"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lvl="0" algn="just">
              <a:lnSpc>
                <a:spcPct val="115000"/>
              </a:lnSpc>
            </a:pPr>
            <a:endParaRPr lang="it-IT" sz="7200" b="1" dirty="0">
              <a:latin typeface="Garamond"/>
              <a:ea typeface="Garamond"/>
              <a:cs typeface="Garamond"/>
              <a:sym typeface="Garamond"/>
            </a:endParaRPr>
          </a:p>
          <a:p>
            <a:pPr lvl="0" algn="ctr">
              <a:lnSpc>
                <a:spcPct val="115000"/>
              </a:lnSpc>
            </a:pPr>
            <a:r>
              <a:rPr lang="it-IT" sz="7200" b="1" dirty="0">
                <a:latin typeface="Garamond"/>
                <a:ea typeface="Garamond"/>
                <a:cs typeface="Garamond"/>
                <a:sym typeface="Garamond"/>
              </a:rPr>
              <a:t>Simone Carlo, </a:t>
            </a:r>
          </a:p>
          <a:p>
            <a:pPr lvl="0" algn="ctr">
              <a:lnSpc>
                <a:spcPct val="115000"/>
              </a:lnSpc>
            </a:pPr>
            <a:r>
              <a:rPr lang="it-IT" sz="6600" b="1" dirty="0">
                <a:latin typeface="Garamond"/>
                <a:ea typeface="Garamond"/>
                <a:cs typeface="Garamond"/>
                <a:sym typeface="Garamond"/>
              </a:rPr>
              <a:t>Università Cattolica del Sacro Cuore.</a:t>
            </a:r>
            <a:endParaRPr sz="8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 descr="Cattolica Logo PNG Vectors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322" y="50171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A white background with text and images&#10;&#10;Description automatically generated">
            <a:extLst>
              <a:ext uri="{FF2B5EF4-FFF2-40B4-BE49-F238E27FC236}">
                <a16:creationId xmlns:a16="http://schemas.microsoft.com/office/drawing/2014/main" id="{5E8C6BE0-A3AC-049D-EEA9-AE9C0C3E1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9" y="11014182"/>
            <a:ext cx="4803230" cy="2701818"/>
          </a:xfrm>
          <a:prstGeom prst="rect">
            <a:avLst/>
          </a:prstGeom>
        </p:spPr>
      </p:pic>
      <p:pic>
        <p:nvPicPr>
          <p:cNvPr id="7" name="Google Shape;468;g286874b949f_7_2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0634" y="1930464"/>
            <a:ext cx="14920866" cy="61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19e30d88c_0_37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it-IT" sz="7200" i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Anziani digitali rinforzati</a:t>
            </a:r>
            <a:endParaRPr sz="7400" i="1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218" name="Google Shape;218;g2519e30d88c_0_37"/>
          <p:cNvSpPr txBox="1">
            <a:spLocks noGrp="1"/>
          </p:cNvSpPr>
          <p:nvPr>
            <p:ph type="body" idx="1"/>
          </p:nvPr>
        </p:nvSpPr>
        <p:spPr>
          <a:xfrm>
            <a:off x="1794400" y="401130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19" name="Google Shape;219;g2519e30d88c_0_37"/>
          <p:cNvSpPr/>
          <p:nvPr/>
        </p:nvSpPr>
        <p:spPr>
          <a:xfrm>
            <a:off x="13283400" y="3119718"/>
            <a:ext cx="9793200" cy="322238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it-IT" sz="3600" dirty="0"/>
              <a:t>“Con le tecnologie ci ho sempre lavorato quando ero in azienda e mi sono trovato bene </a:t>
            </a:r>
            <a:r>
              <a:rPr lang="it-IT" sz="3600" dirty="0" err="1"/>
              <a:t>perchè</a:t>
            </a:r>
            <a:r>
              <a:rPr lang="it-IT" sz="3600" dirty="0"/>
              <a:t> avendo questa passione (per il digitale) mi sono trovato bene anche durante la pandemia”</a:t>
            </a:r>
            <a:endParaRPr sz="3600" dirty="0"/>
          </a:p>
        </p:txBody>
      </p:sp>
      <p:sp>
        <p:nvSpPr>
          <p:cNvPr id="220" name="Google Shape;220;g2519e30d88c_0_37"/>
          <p:cNvSpPr/>
          <p:nvPr/>
        </p:nvSpPr>
        <p:spPr>
          <a:xfrm>
            <a:off x="13283400" y="7098900"/>
            <a:ext cx="9793200" cy="252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it-IT" sz="3600" dirty="0"/>
              <a:t>“Il digitale è comodissimo </a:t>
            </a:r>
            <a:r>
              <a:rPr lang="it-IT" sz="3600" dirty="0" err="1"/>
              <a:t>perchè</a:t>
            </a:r>
            <a:r>
              <a:rPr lang="it-IT" sz="3600" dirty="0"/>
              <a:t> faccio tutto con il telefonino, non mi devo spostare con la macchina”</a:t>
            </a:r>
            <a:endParaRPr sz="3600" dirty="0"/>
          </a:p>
        </p:txBody>
      </p:sp>
      <p:sp>
        <p:nvSpPr>
          <p:cNvPr id="221" name="Google Shape;221;g2519e30d88c_0_37"/>
          <p:cNvSpPr/>
          <p:nvPr/>
        </p:nvSpPr>
        <p:spPr>
          <a:xfrm>
            <a:off x="13283400" y="10112188"/>
            <a:ext cx="9793200" cy="311246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it-IT" sz="3600" dirty="0"/>
              <a:t>“Senza i social non avremmo costituito il nostro gruppo di amiche, io e un altra ragazza abbiamo la stessa età, le altre sono un po’ più giovani. E’ bello </a:t>
            </a:r>
            <a:r>
              <a:rPr lang="it-IT" sz="3600" dirty="0" err="1"/>
              <a:t>perchè</a:t>
            </a:r>
            <a:r>
              <a:rPr lang="it-IT" sz="3600" dirty="0"/>
              <a:t> ogni tanto andiamo a mangiare una pizza”</a:t>
            </a:r>
            <a:endParaRPr sz="3600" dirty="0"/>
          </a:p>
        </p:txBody>
      </p:sp>
      <p:pic>
        <p:nvPicPr>
          <p:cNvPr id="6" name="Immagine 5" descr="Immagine che contiene persona, vestiti, uomo, dito&#10;&#10;Descrizione generata automaticamente">
            <a:extLst>
              <a:ext uri="{FF2B5EF4-FFF2-40B4-BE49-F238E27FC236}">
                <a16:creationId xmlns:a16="http://schemas.microsoft.com/office/drawing/2014/main" id="{E85A0709-DC57-7E45-8CFB-E02B2D0AF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111" r="21340"/>
          <a:stretch/>
        </p:blipFill>
        <p:spPr>
          <a:xfrm>
            <a:off x="411846" y="3599543"/>
            <a:ext cx="12307952" cy="962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19e30d88c_0_43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>
              <a:lnSpc>
                <a:spcPct val="130000"/>
              </a:lnSpc>
              <a:spcBef>
                <a:spcPts val="2000"/>
              </a:spcBef>
              <a:buSzPts val="1100"/>
            </a:pPr>
            <a:r>
              <a:rPr lang="it-IT" sz="7200" i="1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Anziani digitali resilienti</a:t>
            </a:r>
            <a:endParaRPr>
              <a:latin typeface="Georgia" panose="02040502050405020303" pitchFamily="18" charset="0"/>
            </a:endParaRPr>
          </a:p>
        </p:txBody>
      </p:sp>
      <p:sp>
        <p:nvSpPr>
          <p:cNvPr id="227" name="Google Shape;227;g2519e30d88c_0_43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28" name="Google Shape;228;g2519e30d88c_0_43"/>
          <p:cNvSpPr/>
          <p:nvPr/>
        </p:nvSpPr>
        <p:spPr>
          <a:xfrm>
            <a:off x="13657000" y="3651250"/>
            <a:ext cx="9793200" cy="194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it-IT" sz="3600" dirty="0"/>
              <a:t>“L’approccio con il digitale è sempre faticoso, non è mai immediato”</a:t>
            </a:r>
            <a:endParaRPr sz="3600" dirty="0"/>
          </a:p>
        </p:txBody>
      </p:sp>
      <p:sp>
        <p:nvSpPr>
          <p:cNvPr id="229" name="Google Shape;229;g2519e30d88c_0_43"/>
          <p:cNvSpPr/>
          <p:nvPr/>
        </p:nvSpPr>
        <p:spPr>
          <a:xfrm>
            <a:off x="13657000" y="6158753"/>
            <a:ext cx="9793200" cy="281539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it-IT" sz="3600" dirty="0"/>
              <a:t>“Io prima il digitale non lo usavo molto, l’ho iniziato ad usare durante la pandemia. Con lo </a:t>
            </a:r>
            <a:r>
              <a:rPr lang="it-IT" sz="3600" dirty="0" err="1"/>
              <a:t>smartphone</a:t>
            </a:r>
            <a:r>
              <a:rPr lang="it-IT" sz="3600" dirty="0"/>
              <a:t> ho visto che è possibile utilizzarlo anche senza avere tante competenze. Basta cliccare e si hanno le informazioni”</a:t>
            </a:r>
            <a:endParaRPr sz="3600" dirty="0"/>
          </a:p>
        </p:txBody>
      </p:sp>
      <p:sp>
        <p:nvSpPr>
          <p:cNvPr id="230" name="Google Shape;230;g2519e30d88c_0_43"/>
          <p:cNvSpPr/>
          <p:nvPr/>
        </p:nvSpPr>
        <p:spPr>
          <a:xfrm>
            <a:off x="13657000" y="10410250"/>
            <a:ext cx="9793200" cy="194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it-IT" sz="3600" dirty="0"/>
              <a:t>“Tutte le cose che prima facevo fisicamente adesso le faccio online, come i bonifici, la posta”</a:t>
            </a:r>
            <a:endParaRPr sz="3600" dirty="0"/>
          </a:p>
        </p:txBody>
      </p:sp>
      <p:pic>
        <p:nvPicPr>
          <p:cNvPr id="6" name="Immagine 5" descr="Immagine che contiene persona, finestra, vestiti, interno&#10;&#10;Descrizione generata automaticamente">
            <a:extLst>
              <a:ext uri="{FF2B5EF4-FFF2-40B4-BE49-F238E27FC236}">
                <a16:creationId xmlns:a16="http://schemas.microsoft.com/office/drawing/2014/main" id="{EBC5ED74-98F7-B745-B6BA-070683C3FC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951" t="1354" r="-605" b="-1354"/>
          <a:stretch/>
        </p:blipFill>
        <p:spPr>
          <a:xfrm>
            <a:off x="285470" y="3256375"/>
            <a:ext cx="13145060" cy="103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57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19e30d88c_0_56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>
              <a:lnSpc>
                <a:spcPct val="130000"/>
              </a:lnSpc>
              <a:spcBef>
                <a:spcPts val="2000"/>
              </a:spcBef>
              <a:buSzPts val="1100"/>
            </a:pPr>
            <a:r>
              <a:rPr lang="it-IT" sz="7200" i="1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Anziani digitali resistenti</a:t>
            </a:r>
            <a:endParaRPr sz="7200" i="1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236" name="Google Shape;236;g2519e30d88c_0_5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37" name="Google Shape;237;g2519e30d88c_0_56"/>
          <p:cNvSpPr/>
          <p:nvPr/>
        </p:nvSpPr>
        <p:spPr>
          <a:xfrm>
            <a:off x="13716000" y="2877671"/>
            <a:ext cx="9793200" cy="298877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it-IT" sz="3600" dirty="0"/>
              <a:t>“I farmaci online costano molto meno, ma me li faccio comprare dalla mia amica X, anche quando devo usare il computer lo faccio fare a lei, io non sono capace”</a:t>
            </a:r>
            <a:endParaRPr sz="3600" dirty="0"/>
          </a:p>
        </p:txBody>
      </p:sp>
      <p:sp>
        <p:nvSpPr>
          <p:cNvPr id="238" name="Google Shape;238;g2519e30d88c_0_56"/>
          <p:cNvSpPr/>
          <p:nvPr/>
        </p:nvSpPr>
        <p:spPr>
          <a:xfrm>
            <a:off x="13716000" y="6273379"/>
            <a:ext cx="9793200" cy="203690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it-IT" sz="3600" dirty="0"/>
              <a:t>“Il digitale? Mio marito si occupa di tutte queste cose, io ho sempre pensato ai figli e alle faccende domestiche”</a:t>
            </a:r>
            <a:endParaRPr sz="3600" dirty="0"/>
          </a:p>
        </p:txBody>
      </p:sp>
      <p:sp>
        <p:nvSpPr>
          <p:cNvPr id="239" name="Google Shape;239;g2519e30d88c_0_56"/>
          <p:cNvSpPr/>
          <p:nvPr/>
        </p:nvSpPr>
        <p:spPr>
          <a:xfrm>
            <a:off x="13716000" y="8696097"/>
            <a:ext cx="9793200" cy="216912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it-IT" sz="3600" dirty="0"/>
              <a:t>“</a:t>
            </a:r>
            <a:r>
              <a:rPr lang="it-IT" sz="3600" dirty="0" err="1"/>
              <a:t>Daccordo</a:t>
            </a:r>
            <a:r>
              <a:rPr lang="it-IT" sz="3600" dirty="0"/>
              <a:t>, tutte queste cose moderne, ma adesso è esagerato. Il fascicolo sanitario me l’ha fatto mia figlia, l’ho fatto </a:t>
            </a:r>
            <a:r>
              <a:rPr lang="it-IT" sz="3600" dirty="0" err="1"/>
              <a:t>perchè</a:t>
            </a:r>
            <a:r>
              <a:rPr lang="it-IT" sz="3600" dirty="0"/>
              <a:t> non potevo farne a meno”</a:t>
            </a:r>
            <a:endParaRPr sz="3600" dirty="0"/>
          </a:p>
        </p:txBody>
      </p:sp>
      <p:sp>
        <p:nvSpPr>
          <p:cNvPr id="240" name="Google Shape;240;g2519e30d88c_0_56"/>
          <p:cNvSpPr/>
          <p:nvPr/>
        </p:nvSpPr>
        <p:spPr>
          <a:xfrm>
            <a:off x="13716000" y="11199499"/>
            <a:ext cx="9793200" cy="222066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it-IT" sz="3600" dirty="0"/>
              <a:t>“Mio marito ha fatto lo </a:t>
            </a:r>
            <a:r>
              <a:rPr lang="it-IT" sz="3600" dirty="0" err="1"/>
              <a:t>Spid</a:t>
            </a:r>
            <a:r>
              <a:rPr lang="it-IT" sz="3600" dirty="0"/>
              <a:t>, io no, ma lui ha perso l’accesso non so </a:t>
            </a:r>
            <a:r>
              <a:rPr lang="it-IT" sz="3600" dirty="0" err="1"/>
              <a:t>perchè</a:t>
            </a:r>
            <a:r>
              <a:rPr lang="it-IT" sz="3600" dirty="0"/>
              <a:t> (...) prima riuscivo a guardare la mia pagina dell’Inps, adesso no”</a:t>
            </a:r>
            <a:endParaRPr sz="3600" dirty="0"/>
          </a:p>
        </p:txBody>
      </p:sp>
      <p:pic>
        <p:nvPicPr>
          <p:cNvPr id="3" name="Immagine 2" descr="Immagine che contiene persona, vestiti, dito, unghia/chiodo&#10;&#10;Descrizione generata automaticamente">
            <a:extLst>
              <a:ext uri="{FF2B5EF4-FFF2-40B4-BE49-F238E27FC236}">
                <a16:creationId xmlns:a16="http://schemas.microsoft.com/office/drawing/2014/main" id="{62CE28C9-1765-8145-88FA-06B9040FF9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503" r="3945"/>
          <a:stretch/>
        </p:blipFill>
        <p:spPr>
          <a:xfrm>
            <a:off x="540656" y="3673400"/>
            <a:ext cx="12634688" cy="93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0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19e30d88c_0_28"/>
          <p:cNvSpPr txBox="1">
            <a:spLocks noGrp="1"/>
          </p:cNvSpPr>
          <p:nvPr>
            <p:ph type="body" idx="1"/>
          </p:nvPr>
        </p:nvSpPr>
        <p:spPr>
          <a:xfrm>
            <a:off x="924439" y="4190910"/>
            <a:ext cx="10665049" cy="87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indent="0">
              <a:buNone/>
            </a:pPr>
            <a:r>
              <a:rPr lang="it-IT" sz="4400" dirty="0">
                <a:latin typeface="Georgia" panose="02040502050405020303" pitchFamily="18" charset="0"/>
              </a:rPr>
              <a:t>Vantaggi:</a:t>
            </a:r>
            <a:endParaRPr sz="4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sz="4400" dirty="0">
              <a:latin typeface="Georgia" panose="02040502050405020303" pitchFamily="18" charset="0"/>
            </a:endParaRPr>
          </a:p>
          <a:p>
            <a:pPr marL="228600" indent="0"/>
            <a:r>
              <a:rPr lang="it-IT" sz="4400" dirty="0">
                <a:latin typeface="Georgia" panose="02040502050405020303" pitchFamily="18" charset="0"/>
              </a:rPr>
              <a:t>1. Rapidità nella fruizione dei servizi </a:t>
            </a:r>
          </a:p>
          <a:p>
            <a:pPr marL="228600" indent="0"/>
            <a:r>
              <a:rPr lang="it-IT" sz="4400" dirty="0">
                <a:latin typeface="Georgia" panose="02040502050405020303" pitchFamily="18" charset="0"/>
              </a:rPr>
              <a:t>2. Disponibilità di tutte le informazioni </a:t>
            </a:r>
          </a:p>
          <a:p>
            <a:pPr marL="228600" indent="0">
              <a:spcBef>
                <a:spcPts val="0"/>
              </a:spcBef>
            </a:pPr>
            <a:r>
              <a:rPr lang="it-IT" sz="4400" dirty="0">
                <a:latin typeface="Georgia" panose="02040502050405020303" pitchFamily="18" charset="0"/>
              </a:rPr>
              <a:t>personali (sanitarie, pensionistiche, etc.)</a:t>
            </a:r>
          </a:p>
          <a:p>
            <a:pPr marL="228600" indent="0">
              <a:spcBef>
                <a:spcPts val="0"/>
              </a:spcBef>
            </a:pPr>
            <a:r>
              <a:rPr lang="it-IT" sz="4400" dirty="0">
                <a:latin typeface="Georgia" panose="02040502050405020303" pitchFamily="18" charset="0"/>
              </a:rPr>
              <a:t>3. Semplificano la vita quotidiana </a:t>
            </a:r>
            <a:endParaRPr sz="4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sz="4400" dirty="0">
              <a:latin typeface="Georgia" panose="02040502050405020303" pitchFamily="18" charset="0"/>
            </a:endParaRPr>
          </a:p>
        </p:txBody>
      </p:sp>
      <p:sp>
        <p:nvSpPr>
          <p:cNvPr id="245" name="Google Shape;245;g2519e30d88c_0_28"/>
          <p:cNvSpPr txBox="1">
            <a:spLocks noGrp="1"/>
          </p:cNvSpPr>
          <p:nvPr>
            <p:ph type="title"/>
          </p:nvPr>
        </p:nvSpPr>
        <p:spPr>
          <a:xfrm>
            <a:off x="2035836" y="-444655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 algn="ctr"/>
            <a:r>
              <a:rPr lang="it-IT" sz="7200" i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Vantaggi e svantaggi </a:t>
            </a:r>
            <a:br>
              <a:rPr lang="it-IT" sz="7200" i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</a:br>
            <a:r>
              <a:rPr lang="it-IT" sz="7200" i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della digitalizzazione dei servizi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2192000" y="4139913"/>
            <a:ext cx="111996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4400" b="1" dirty="0">
                <a:latin typeface="Georgia" panose="02040502050405020303" pitchFamily="18" charset="0"/>
                <a:ea typeface="Helvetica Neue"/>
                <a:cs typeface="Helvetica Neue"/>
                <a:sym typeface="Helvetica Neue"/>
              </a:rPr>
              <a:t>Svantaggi:</a:t>
            </a:r>
          </a:p>
          <a:p>
            <a:pPr marL="0" indent="0">
              <a:buNone/>
            </a:pPr>
            <a:endParaRPr lang="it-IT" sz="4400" b="1" dirty="0">
              <a:latin typeface="Georgia" panose="02040502050405020303" pitchFamily="18" charset="0"/>
              <a:ea typeface="Helvetica Neue"/>
              <a:cs typeface="Helvetica Neue"/>
              <a:sym typeface="Helvetica Neue"/>
            </a:endParaRPr>
          </a:p>
          <a:p>
            <a:pPr>
              <a:buAutoNum type="arabicPeriod"/>
            </a:pPr>
            <a:r>
              <a:rPr lang="it-IT" sz="4400" b="1" dirty="0">
                <a:latin typeface="Georgia" panose="02040502050405020303" pitchFamily="18" charset="0"/>
                <a:ea typeface="Helvetica Neue"/>
                <a:cs typeface="Helvetica Neue"/>
                <a:sym typeface="Helvetica Neue"/>
              </a:rPr>
              <a:t>Nuovi rischi nella fruizione dei servizi (</a:t>
            </a:r>
            <a:r>
              <a:rPr lang="it-IT" sz="4400" b="1" dirty="0" err="1">
                <a:latin typeface="Georgia" panose="02040502050405020303" pitchFamily="18" charset="0"/>
                <a:ea typeface="Helvetica Neue"/>
                <a:cs typeface="Helvetica Neue"/>
                <a:sym typeface="Helvetica Neue"/>
              </a:rPr>
              <a:t>Fake</a:t>
            </a:r>
            <a:r>
              <a:rPr lang="it-IT" sz="4400" b="1" dirty="0">
                <a:latin typeface="Georgia" panose="02040502050405020303" pitchFamily="18" charset="0"/>
                <a:ea typeface="Helvetica Neue"/>
                <a:cs typeface="Helvetica Neue"/>
                <a:sym typeface="Helvetica Neue"/>
              </a:rPr>
              <a:t> news, </a:t>
            </a:r>
            <a:r>
              <a:rPr lang="it-IT" sz="4400" b="1" dirty="0" err="1">
                <a:latin typeface="Georgia" panose="02040502050405020303" pitchFamily="18" charset="0"/>
                <a:ea typeface="Helvetica Neue"/>
                <a:cs typeface="Helvetica Neue"/>
                <a:sym typeface="Helvetica Neue"/>
              </a:rPr>
              <a:t>phishing</a:t>
            </a:r>
            <a:r>
              <a:rPr lang="it-IT" sz="4400" b="1" dirty="0">
                <a:latin typeface="Georgia" panose="02040502050405020303" pitchFamily="18" charset="0"/>
                <a:ea typeface="Helvetica Neue"/>
                <a:cs typeface="Helvetica Neue"/>
                <a:sym typeface="Helvetica Neue"/>
              </a:rPr>
              <a:t>, etc.)</a:t>
            </a:r>
          </a:p>
          <a:p>
            <a:pPr>
              <a:buAutoNum type="arabicPeriod"/>
            </a:pPr>
            <a:r>
              <a:rPr lang="it-IT" sz="4400" b="1" dirty="0">
                <a:latin typeface="Georgia" panose="02040502050405020303" pitchFamily="18" charset="0"/>
                <a:ea typeface="Helvetica Neue"/>
                <a:cs typeface="Helvetica Neue"/>
                <a:sym typeface="Helvetica Neue"/>
              </a:rPr>
              <a:t>Repentine trasformazioni degli strumenti e delle piattaforme </a:t>
            </a:r>
          </a:p>
          <a:p>
            <a:pPr>
              <a:buAutoNum type="arabicPeriod"/>
            </a:pPr>
            <a:r>
              <a:rPr lang="it-IT" sz="4400" b="1" dirty="0">
                <a:latin typeface="Georgia" panose="02040502050405020303" pitchFamily="18" charset="0"/>
                <a:ea typeface="Helvetica Neue"/>
                <a:cs typeface="Helvetica Neue"/>
                <a:sym typeface="Helvetica Neue"/>
              </a:rPr>
              <a:t>Perdita del contatto umano con alcuni operatori (es. medico)</a:t>
            </a:r>
          </a:p>
        </p:txBody>
      </p:sp>
      <p:pic>
        <p:nvPicPr>
          <p:cNvPr id="6" name="Picture 3" descr="A white background with text and images&#10;&#10;Description automatically generated">
            <a:extLst>
              <a:ext uri="{FF2B5EF4-FFF2-40B4-BE49-F238E27FC236}">
                <a16:creationId xmlns:a16="http://schemas.microsoft.com/office/drawing/2014/main" id="{5E8C6BE0-A3AC-049D-EEA9-AE9C0C3E1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9" y="11014182"/>
            <a:ext cx="4803230" cy="27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4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3426" y="3651250"/>
            <a:ext cx="11118574" cy="8832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Google Shape;252;g2518d319b2f_0_11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r>
              <a:rPr lang="it-IT" sz="7200" i="1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La digitalizzazione dei servizi sotto la lente dello SPID</a:t>
            </a:r>
            <a:endParaRPr>
              <a:latin typeface="Georgia" panose="02040502050405020303" pitchFamily="18" charset="0"/>
            </a:endParaRPr>
          </a:p>
        </p:txBody>
      </p:sp>
      <p:sp>
        <p:nvSpPr>
          <p:cNvPr id="253" name="Google Shape;253;g2518d319b2f_0_1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it-IT" b="1">
                <a:latin typeface="Georgia" panose="02040502050405020303" pitchFamily="18" charset="0"/>
              </a:rPr>
              <a:t>Anziani digitali rinforzati: </a:t>
            </a:r>
            <a:r>
              <a:rPr lang="it-IT">
                <a:latin typeface="Georgia" panose="02040502050405020303" pitchFamily="18" charset="0"/>
              </a:rPr>
              <a:t>hanno condotto in autonomia tutti i processi di attivazione del loro profilo e hanno utilizzato il sistema per accedere a diversi servizi</a:t>
            </a:r>
            <a:endParaRPr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b="1">
                <a:latin typeface="Georgia" panose="02040502050405020303" pitchFamily="18" charset="0"/>
              </a:rPr>
              <a:t>Anziani digitali resilienti: </a:t>
            </a:r>
            <a:r>
              <a:rPr lang="it-IT">
                <a:latin typeface="Georgia" panose="02040502050405020303" pitchFamily="18" charset="0"/>
              </a:rPr>
              <a:t>sono stati supportati nell’attivazione del profilo e usano solo per necessità le loro credenziali per accedere ai servizi</a:t>
            </a:r>
            <a:endParaRPr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b="1">
                <a:latin typeface="Georgia" panose="02040502050405020303" pitchFamily="18" charset="0"/>
              </a:rPr>
              <a:t>Anziani digitali resistenti:</a:t>
            </a:r>
            <a:r>
              <a:rPr lang="it-IT">
                <a:latin typeface="Georgia" panose="02040502050405020303" pitchFamily="18" charset="0"/>
              </a:rPr>
              <a:t> non hanno ancora attivato il loro profilo, sicuramente chiederanno supporto a parenti/amici per farlo ma non sentono la necessità di avere questo profilo.</a:t>
            </a:r>
            <a:endParaRPr>
              <a:latin typeface="Georgia" panose="02040502050405020303" pitchFamily="18" charset="0"/>
            </a:endParaRPr>
          </a:p>
        </p:txBody>
      </p:sp>
      <p:sp>
        <p:nvSpPr>
          <p:cNvPr id="254" name="Google Shape;254;g2518d319b2f_0_11"/>
          <p:cNvSpPr/>
          <p:nvPr/>
        </p:nvSpPr>
        <p:spPr>
          <a:xfrm>
            <a:off x="13627500" y="6772650"/>
            <a:ext cx="9793200" cy="194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it-IT" sz="3200" dirty="0"/>
              <a:t>“Lo </a:t>
            </a:r>
            <a:r>
              <a:rPr lang="it-IT" sz="3200" dirty="0" err="1"/>
              <a:t>Spid</a:t>
            </a:r>
            <a:r>
              <a:rPr lang="it-IT" sz="3200" dirty="0"/>
              <a:t> non saprei neanche per cosa utilizzarlo… se non è fondamentale non lo uso”</a:t>
            </a:r>
            <a:endParaRPr sz="3200" dirty="0"/>
          </a:p>
          <a:p>
            <a:r>
              <a:rPr lang="it-IT" sz="3200" dirty="0"/>
              <a:t>“Dopo una prima fase di difficoltà lo SPID lo utilizzo regolarmente”</a:t>
            </a:r>
            <a:endParaRPr sz="3200" dirty="0"/>
          </a:p>
        </p:txBody>
      </p:sp>
      <p:sp>
        <p:nvSpPr>
          <p:cNvPr id="255" name="Google Shape;255;g2518d319b2f_0_11"/>
          <p:cNvSpPr/>
          <p:nvPr/>
        </p:nvSpPr>
        <p:spPr>
          <a:xfrm>
            <a:off x="13627500" y="3651249"/>
            <a:ext cx="9793200" cy="250750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it-IT" sz="3400" dirty="0"/>
              <a:t>“Lo </a:t>
            </a:r>
            <a:r>
              <a:rPr lang="it-IT" sz="3400" dirty="0" err="1"/>
              <a:t>Spid</a:t>
            </a:r>
            <a:r>
              <a:rPr lang="it-IT" sz="3400" dirty="0"/>
              <a:t> lo uso abitualmente, l’ho fatto subito”</a:t>
            </a:r>
            <a:endParaRPr sz="3400" dirty="0"/>
          </a:p>
          <a:p>
            <a:r>
              <a:rPr lang="it-IT" sz="3400" dirty="0"/>
              <a:t>“Non è complicato lo </a:t>
            </a:r>
            <a:r>
              <a:rPr lang="it-IT" sz="3400" dirty="0" err="1"/>
              <a:t>Spid</a:t>
            </a:r>
            <a:r>
              <a:rPr lang="it-IT" sz="3400" dirty="0"/>
              <a:t>, sono andato subito nell’altro comune, </a:t>
            </a:r>
            <a:r>
              <a:rPr lang="it-IT" sz="3400" dirty="0" err="1"/>
              <a:t>perchè</a:t>
            </a:r>
            <a:r>
              <a:rPr lang="it-IT" sz="3400" dirty="0"/>
              <a:t> nel mio non sapevano neanche cosa fosse, e l’ho attivato” </a:t>
            </a:r>
            <a:endParaRPr sz="3400" dirty="0"/>
          </a:p>
        </p:txBody>
      </p:sp>
      <p:sp>
        <p:nvSpPr>
          <p:cNvPr id="256" name="Google Shape;256;g2518d319b2f_0_11"/>
          <p:cNvSpPr/>
          <p:nvPr/>
        </p:nvSpPr>
        <p:spPr>
          <a:xfrm>
            <a:off x="13627500" y="9596300"/>
            <a:ext cx="9793200" cy="3097724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it-IT" sz="3200" dirty="0"/>
              <a:t>“Io l’ho appena fatto da tre settimane ma non lo utilizzo, sono andato dai sindacati e insieme l’abbiamo fatto”</a:t>
            </a:r>
            <a:endParaRPr sz="3200" dirty="0"/>
          </a:p>
          <a:p>
            <a:r>
              <a:rPr lang="it-IT" sz="3200" dirty="0"/>
              <a:t>“Menomale che noi abitiamo ancora in un comune piccolo e se abbiamo bisogno possiamo ancora andare in comune”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649333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34933" y="3651250"/>
            <a:ext cx="11118574" cy="8832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Google Shape;261;g2518d319b2f_0_0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>
              <a:buClr>
                <a:srgbClr val="000000"/>
              </a:buClr>
            </a:pPr>
            <a:r>
              <a:rPr lang="it-IT" sz="7200" i="1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Linee guida per lo sviluppo dei servizi digitali</a:t>
            </a:r>
            <a:r>
              <a:rPr lang="it-IT">
                <a:latin typeface="Georgia" panose="02040502050405020303" pitchFamily="18" charset="0"/>
              </a:rPr>
              <a:t> </a:t>
            </a:r>
            <a:endParaRPr>
              <a:latin typeface="Georgia" panose="02040502050405020303" pitchFamily="18" charset="0"/>
            </a:endParaRPr>
          </a:p>
        </p:txBody>
      </p:sp>
      <p:sp>
        <p:nvSpPr>
          <p:cNvPr id="262" name="Google Shape;262;g2518d319b2f_0_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1096172" cy="87024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pPr marL="1028700" indent="-1028700">
              <a:buFont typeface="+mj-lt"/>
              <a:buAutoNum type="arabicPeriod"/>
            </a:pPr>
            <a:r>
              <a:rPr lang="it-IT" dirty="0">
                <a:latin typeface="Georgia" panose="02040502050405020303" pitchFamily="18" charset="0"/>
              </a:rPr>
              <a:t>Personale specializzato per l’accompagnamento dei grandi anziani nell’uso dei servizi digitali</a:t>
            </a:r>
            <a:endParaRPr dirty="0">
              <a:latin typeface="Georgia" panose="02040502050405020303" pitchFamily="18" charset="0"/>
            </a:endParaRPr>
          </a:p>
          <a:p>
            <a:pPr marL="1028700" indent="-1028700">
              <a:buFont typeface="+mj-lt"/>
              <a:buAutoNum type="arabicPeriod"/>
            </a:pPr>
            <a:r>
              <a:rPr lang="it-IT" dirty="0">
                <a:latin typeface="Georgia" panose="02040502050405020303" pitchFamily="18" charset="0"/>
              </a:rPr>
              <a:t>Corsi di formazione </a:t>
            </a:r>
            <a:r>
              <a:rPr lang="it-IT" dirty="0" err="1">
                <a:latin typeface="Georgia" panose="02040502050405020303" pitchFamily="18" charset="0"/>
              </a:rPr>
              <a:t>peer</a:t>
            </a:r>
            <a:r>
              <a:rPr lang="it-IT" dirty="0">
                <a:latin typeface="Georgia" panose="02040502050405020303" pitchFamily="18" charset="0"/>
              </a:rPr>
              <a:t> to </a:t>
            </a:r>
            <a:r>
              <a:rPr lang="it-IT" dirty="0" err="1">
                <a:latin typeface="Georgia" panose="02040502050405020303" pitchFamily="18" charset="0"/>
              </a:rPr>
              <a:t>peer</a:t>
            </a:r>
            <a:r>
              <a:rPr lang="it-IT" dirty="0">
                <a:latin typeface="Georgia" panose="02040502050405020303" pitchFamily="18" charset="0"/>
              </a:rPr>
              <a:t> all’uso degli strumenti digitali </a:t>
            </a:r>
            <a:endParaRPr dirty="0">
              <a:latin typeface="Georgia" panose="02040502050405020303" pitchFamily="18" charset="0"/>
            </a:endParaRPr>
          </a:p>
          <a:p>
            <a:pPr marL="1028700" indent="-1028700">
              <a:buFont typeface="+mj-lt"/>
              <a:buAutoNum type="arabicPeriod"/>
            </a:pPr>
            <a:r>
              <a:rPr lang="it-IT" dirty="0">
                <a:latin typeface="Georgia" panose="02040502050405020303" pitchFamily="18" charset="0"/>
              </a:rPr>
              <a:t>Sportello di aiuto/Tutor digitale per l’utilizzo degli strumenti digitali</a:t>
            </a:r>
            <a:endParaRPr dirty="0">
              <a:latin typeface="Georgia" panose="02040502050405020303" pitchFamily="18" charset="0"/>
            </a:endParaRPr>
          </a:p>
        </p:txBody>
      </p:sp>
      <p:pic>
        <p:nvPicPr>
          <p:cNvPr id="3" name="Immagine 2" descr="Immagine che contiene testo, schermata, Rettangolo, Carattere&#10;&#10;Descrizione generata automaticamente">
            <a:extLst>
              <a:ext uri="{FF2B5EF4-FFF2-40B4-BE49-F238E27FC236}">
                <a16:creationId xmlns:a16="http://schemas.microsoft.com/office/drawing/2014/main" id="{481C661A-2B57-694F-9EF2-CFE16D26C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724745" y="3810543"/>
            <a:ext cx="8383814" cy="838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7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53c967425f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3500"/>
              <a:buNone/>
            </a:pPr>
            <a:endParaRPr sz="7000" b="1">
              <a:solidFill>
                <a:schemeClr val="accent2"/>
              </a:solidFill>
              <a:latin typeface="Georgia" panose="02040502050405020303" pitchFamily="18" charset="0"/>
              <a:ea typeface="Times"/>
              <a:cs typeface="Times"/>
              <a:sym typeface="Times"/>
            </a:endParaRPr>
          </a:p>
          <a:p>
            <a:pPr marL="0" indent="0">
              <a:buSzPts val="2800"/>
              <a:buNone/>
            </a:pPr>
            <a:endParaRPr>
              <a:latin typeface="Georgia" panose="02040502050405020303" pitchFamily="18" charset="0"/>
            </a:endParaRPr>
          </a:p>
          <a:p>
            <a:pPr marL="0" indent="0">
              <a:buSzPts val="2800"/>
              <a:buNone/>
            </a:pPr>
            <a:r>
              <a:rPr lang="it-IT">
                <a:latin typeface="Georgia" panose="02040502050405020303" pitchFamily="18" charset="0"/>
              </a:rPr>
              <a:t>  </a:t>
            </a:r>
            <a:endParaRPr>
              <a:latin typeface="Georgia" panose="02040502050405020303" pitchFamily="18" charset="0"/>
            </a:endParaRPr>
          </a:p>
          <a:p>
            <a:pPr marL="0" indent="0">
              <a:buSzPts val="2800"/>
              <a:buNone/>
            </a:pPr>
            <a:endParaRPr>
              <a:latin typeface="Georgia" panose="02040502050405020303" pitchFamily="18" charset="0"/>
            </a:endParaRPr>
          </a:p>
          <a:p>
            <a:pPr marL="0" indent="0">
              <a:buSzPts val="2800"/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Conclusioni</a:t>
            </a:r>
            <a:endParaRPr lang="en-GB" dirty="0"/>
          </a:p>
        </p:txBody>
      </p:sp>
      <p:pic>
        <p:nvPicPr>
          <p:cNvPr id="15" name="Picture 2" descr="Cattolica Logo PNG Vectors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467" y="10876428"/>
            <a:ext cx="2603846" cy="260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A white background with text and images&#10;&#10;Description automatically generated">
            <a:extLst>
              <a:ext uri="{FF2B5EF4-FFF2-40B4-BE49-F238E27FC236}">
                <a16:creationId xmlns:a16="http://schemas.microsoft.com/office/drawing/2014/main" id="{5E8C6BE0-A3AC-049D-EEA9-AE9C0C3E1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9" y="11014182"/>
            <a:ext cx="4803230" cy="27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5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>
          <a:xfrm>
            <a:off x="1584114" y="4436619"/>
            <a:ext cx="21971001" cy="1905001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LE AMBIGUITÀ DEL PROCESSO DI DIGITALIZZAZIONE:</a:t>
            </a:r>
          </a:p>
          <a:p>
            <a:pPr algn="ctr"/>
            <a:endParaRPr lang="it-IT" sz="4000" dirty="0"/>
          </a:p>
          <a:p>
            <a:pPr marL="800100" indent="-571500" algn="ctr">
              <a:buFont typeface="Arial" panose="020B0604020202020204" pitchFamily="34" charset="0"/>
              <a:buChar char="•"/>
            </a:pPr>
            <a:r>
              <a:rPr lang="it-IT" sz="4000" dirty="0"/>
              <a:t>trasformazione non automatica e differenziata a seconda della popolazione (si apre il divario tra rinforzati e resistenti) </a:t>
            </a:r>
          </a:p>
          <a:p>
            <a:pPr marL="800100" indent="-571500" algn="ctr">
              <a:buFont typeface="Arial" panose="020B0604020202020204" pitchFamily="34" charset="0"/>
              <a:buChar char="•"/>
            </a:pPr>
            <a:r>
              <a:rPr lang="it-IT" sz="4000" dirty="0"/>
              <a:t>la digitalizzazione rappresenta un vantaggio anche per coloro che non hanno piene competenze digitali se hanno reti di supporto che consentono loro di accedere ai servizi</a:t>
            </a:r>
          </a:p>
          <a:p>
            <a:pPr algn="ctr"/>
            <a:endParaRPr lang="en-GB" sz="4000" dirty="0"/>
          </a:p>
        </p:txBody>
      </p:sp>
      <p:pic>
        <p:nvPicPr>
          <p:cNvPr id="11" name="Picture 2" descr="Cattolica Logo PNG Vectors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467" y="10504967"/>
            <a:ext cx="2603846" cy="260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0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518d319b2f_0_6"/>
          <p:cNvSpPr txBox="1">
            <a:spLocks noGrp="1"/>
          </p:cNvSpPr>
          <p:nvPr>
            <p:ph type="body" idx="1"/>
          </p:nvPr>
        </p:nvSpPr>
        <p:spPr>
          <a:xfrm>
            <a:off x="1206498" y="4496825"/>
            <a:ext cx="21971003" cy="636979"/>
          </a:xfrm>
          <a:prstGeom prst="rect">
            <a:avLst/>
          </a:prstGeom>
          <a:noFill/>
        </p:spPr>
        <p:txBody>
          <a:bodyPr spcFirstLastPara="1" vert="horz" wrap="square" lIns="182880" tIns="91440" rIns="182880" bIns="91440" rtlCol="0" anchor="t" anchorCtr="0"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4000" dirty="0"/>
              <a:t>CONTINUITÀ E DISCONTINUITÀ DEL PROCESSO DI DIGITALIZZAZIONE NELL’ERA DEL NEW NORMAL </a:t>
            </a:r>
            <a:r>
              <a:rPr lang="en-US" sz="4000"/>
              <a:t>POST-COVID:</a:t>
            </a:r>
          </a:p>
          <a:p>
            <a:pPr marL="0" indent="0" algn="ctr">
              <a:buClr>
                <a:schemeClr val="bg1"/>
              </a:buClr>
              <a:buNone/>
            </a:pPr>
            <a:endParaRPr lang="en-US" sz="4000" dirty="0"/>
          </a:p>
          <a:p>
            <a:pPr marL="1485900" indent="-571500" algn="ctr">
              <a:buClrTx/>
              <a:buFont typeface="Arial" panose="020B0604020202020204" pitchFamily="34" charset="0"/>
              <a:buChar char="•"/>
            </a:pPr>
            <a:r>
              <a:rPr lang="en-US" sz="4000" dirty="0" err="1"/>
              <a:t>permane</a:t>
            </a:r>
            <a:r>
              <a:rPr lang="en-US" sz="4000" dirty="0"/>
              <a:t> </a:t>
            </a:r>
            <a:r>
              <a:rPr lang="en-US" sz="4000" dirty="0" err="1"/>
              <a:t>l’utilizzo</a:t>
            </a:r>
            <a:r>
              <a:rPr lang="en-US" sz="4000" dirty="0"/>
              <a:t> di </a:t>
            </a:r>
            <a:r>
              <a:rPr lang="en-US" sz="4000" dirty="0" err="1"/>
              <a:t>quei</a:t>
            </a:r>
            <a:r>
              <a:rPr lang="en-US" sz="4000" dirty="0"/>
              <a:t> </a:t>
            </a:r>
            <a:r>
              <a:rPr lang="en-US" sz="4000" dirty="0" err="1"/>
              <a:t>servizi</a:t>
            </a:r>
            <a:r>
              <a:rPr lang="en-US" sz="4000" dirty="0"/>
              <a:t> </a:t>
            </a:r>
            <a:r>
              <a:rPr lang="en-US" sz="4000" dirty="0" err="1"/>
              <a:t>digitali</a:t>
            </a:r>
            <a:r>
              <a:rPr lang="en-US" sz="4000" dirty="0"/>
              <a:t> </a:t>
            </a:r>
            <a:r>
              <a:rPr lang="en-US" sz="4000" dirty="0" err="1"/>
              <a:t>essenziali</a:t>
            </a:r>
            <a:r>
              <a:rPr lang="en-US" sz="4000" dirty="0"/>
              <a:t> come </a:t>
            </a:r>
            <a:r>
              <a:rPr lang="en-US" sz="4000" dirty="0" err="1"/>
              <a:t>quelli</a:t>
            </a:r>
            <a:r>
              <a:rPr lang="en-US" sz="4000" dirty="0"/>
              <a:t>: </a:t>
            </a:r>
            <a:r>
              <a:rPr lang="en-US" sz="4000" dirty="0" err="1"/>
              <a:t>sanitari</a:t>
            </a:r>
            <a:r>
              <a:rPr lang="en-US" sz="4000" dirty="0"/>
              <a:t>, </a:t>
            </a:r>
            <a:r>
              <a:rPr lang="en-US" sz="4000" dirty="0" err="1"/>
              <a:t>bancari</a:t>
            </a:r>
            <a:r>
              <a:rPr lang="en-US" sz="4000" dirty="0"/>
              <a:t>, </a:t>
            </a:r>
            <a:r>
              <a:rPr lang="en-US" sz="4000" dirty="0" err="1"/>
              <a:t>previdenziali</a:t>
            </a:r>
            <a:endParaRPr lang="en-US" sz="4000" dirty="0"/>
          </a:p>
          <a:p>
            <a:pPr marL="1485900" indent="-571500" algn="ctr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4000" dirty="0" err="1"/>
              <a:t>si</a:t>
            </a:r>
            <a:r>
              <a:rPr lang="en-US" sz="4000" dirty="0"/>
              <a:t> è </a:t>
            </a:r>
            <a:r>
              <a:rPr lang="en-US" sz="4000" dirty="0" err="1"/>
              <a:t>arrestato</a:t>
            </a:r>
            <a:r>
              <a:rPr lang="en-US" sz="4000" dirty="0"/>
              <a:t> o è </a:t>
            </a:r>
            <a:r>
              <a:rPr lang="en-US" sz="4000" dirty="0" err="1"/>
              <a:t>significativamente</a:t>
            </a:r>
            <a:r>
              <a:rPr lang="en-US" sz="4000" dirty="0"/>
              <a:t> </a:t>
            </a:r>
            <a:r>
              <a:rPr lang="en-US" sz="4000" dirty="0" err="1"/>
              <a:t>diminuito</a:t>
            </a:r>
            <a:r>
              <a:rPr lang="en-US" sz="4000" dirty="0"/>
              <a:t> </a:t>
            </a:r>
            <a:r>
              <a:rPr lang="en-US" sz="4000" dirty="0" err="1"/>
              <a:t>l’ambito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acquisti</a:t>
            </a:r>
            <a:r>
              <a:rPr lang="en-US" sz="4000" dirty="0"/>
              <a:t> e </a:t>
            </a:r>
            <a:r>
              <a:rPr lang="en-US" sz="4000" dirty="0" err="1"/>
              <a:t>delle</a:t>
            </a:r>
            <a:r>
              <a:rPr lang="en-US" sz="4000" dirty="0"/>
              <a:t> </a:t>
            </a:r>
            <a:r>
              <a:rPr lang="en-US" sz="4000" dirty="0" err="1"/>
              <a:t>relazioni</a:t>
            </a:r>
            <a:r>
              <a:rPr lang="en-US" sz="4000" dirty="0"/>
              <a:t> online (se non considerate </a:t>
            </a:r>
            <a:r>
              <a:rPr lang="en-US" sz="4000" dirty="0" err="1"/>
              <a:t>indispensabili</a:t>
            </a:r>
            <a:r>
              <a:rPr lang="en-US" sz="4000" dirty="0"/>
              <a:t>)</a:t>
            </a:r>
          </a:p>
          <a:p>
            <a:pPr marL="228600" algn="ctr">
              <a:buClr>
                <a:schemeClr val="bg1"/>
              </a:buClr>
              <a:buFont typeface="Wingdings" pitchFamily="2" charset="2"/>
              <a:buChar char="v"/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attolica Logo PNG Vectors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467" y="10504967"/>
            <a:ext cx="2603846" cy="260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14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8186664" y="12224771"/>
            <a:ext cx="8010672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05–09.10.2023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74;g251583b0711_2_0"/>
          <p:cNvPicPr preferRelativeResize="0"/>
          <p:nvPr/>
        </p:nvPicPr>
        <p:blipFill rotWithShape="1">
          <a:blip r:embed="rId3">
            <a:alphaModFix/>
          </a:blip>
          <a:srcRect l="17465" r="23965" b="-3177"/>
          <a:stretch/>
        </p:blipFill>
        <p:spPr>
          <a:xfrm>
            <a:off x="679358" y="6141935"/>
            <a:ext cx="3996600" cy="171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5;g251583b0711_2_0" descr="https://lh5.googleusercontent.com/hfqbVTUw5vJlq80oS56cb5UWiWkD3FB-8-1eHXZlTgIb5YXTKlmEGm5lOgxm4tqfZA6mwzRw07PN2z_SlAa4t2w4YHi0dyE5RnoWpAx2VV3WVr05MqIfTWwm2nW0V0TypHP1Q8oet2XGPZOsc0B8H77ejXJePXmEwn3ezuB6yszK4KiCf2EYPNRg0XtpVX7KTUm2UpAmsA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6868" y="6151554"/>
            <a:ext cx="1693953" cy="234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6;g251583b0711_2_0"/>
          <p:cNvPicPr preferRelativeResize="0"/>
          <p:nvPr/>
        </p:nvPicPr>
        <p:blipFill rotWithShape="1">
          <a:blip r:embed="rId5">
            <a:alphaModFix/>
          </a:blip>
          <a:srcRect l="14864" r="9939"/>
          <a:stretch/>
        </p:blipFill>
        <p:spPr>
          <a:xfrm>
            <a:off x="7076419" y="5933845"/>
            <a:ext cx="4558607" cy="246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7;g251583b0711_2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10624" y="6111323"/>
            <a:ext cx="3958935" cy="210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8;g251583b0711_2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145157" y="6065656"/>
            <a:ext cx="3522803" cy="210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9;g251583b0711_2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533329" y="6012045"/>
            <a:ext cx="3697786" cy="1764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1212486" y="3657938"/>
            <a:ext cx="227292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“ACTIVE </a:t>
            </a:r>
            <a:r>
              <a:rPr lang="it-IT" sz="3600" b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ageing</a:t>
            </a:r>
            <a:r>
              <a:rPr lang="it-IT" sz="3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in </a:t>
            </a:r>
            <a:r>
              <a:rPr lang="it-IT" sz="3600" b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changing</a:t>
            </a:r>
            <a:r>
              <a:rPr lang="it-IT" sz="3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societies. </a:t>
            </a:r>
          </a:p>
          <a:p>
            <a:r>
              <a:rPr lang="it-IT" sz="3600" b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Older</a:t>
            </a:r>
            <a:r>
              <a:rPr lang="it-IT" sz="3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3600" b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people’s</a:t>
            </a:r>
            <a:r>
              <a:rPr lang="it-IT" sz="3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social and </a:t>
            </a:r>
            <a:r>
              <a:rPr lang="it-IT" sz="3600" b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digital</a:t>
            </a:r>
            <a:r>
              <a:rPr lang="it-IT" sz="3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3600" b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resources</a:t>
            </a:r>
            <a:r>
              <a:rPr lang="it-IT" sz="3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in </a:t>
            </a:r>
            <a:r>
              <a:rPr lang="it-IT" sz="3600" b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pandemic</a:t>
            </a:r>
            <a:r>
              <a:rPr lang="it-IT" sz="3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and post-</a:t>
            </a:r>
            <a:r>
              <a:rPr lang="it-IT" sz="3600" b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pandemic</a:t>
            </a:r>
            <a:r>
              <a:rPr lang="it-IT" sz="3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3600" b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ITaly</a:t>
            </a:r>
            <a:r>
              <a:rPr lang="it-IT" sz="3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(ACTIVE-IT)”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01464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4;g251583b0711_2_0"/>
          <p:cNvPicPr preferRelativeResize="0"/>
          <p:nvPr/>
        </p:nvPicPr>
        <p:blipFill rotWithShape="1">
          <a:blip r:embed="rId3">
            <a:alphaModFix/>
          </a:blip>
          <a:srcRect l="17465" r="23965" b="-3177"/>
          <a:stretch/>
        </p:blipFill>
        <p:spPr>
          <a:xfrm>
            <a:off x="652464" y="9100288"/>
            <a:ext cx="3996600" cy="171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5;g251583b0711_2_0" descr="https://lh5.googleusercontent.com/hfqbVTUw5vJlq80oS56cb5UWiWkD3FB-8-1eHXZlTgIb5YXTKlmEGm5lOgxm4tqfZA6mwzRw07PN2z_SlAa4t2w4YHi0dyE5RnoWpAx2VV3WVr05MqIfTWwm2nW0V0TypHP1Q8oet2XGPZOsc0B8H77ejXJePXmEwn3ezuB6yszK4KiCf2EYPNRg0XtpVX7KTUm2UpAmsA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9974" y="9109907"/>
            <a:ext cx="1693953" cy="234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6;g251583b0711_2_0"/>
          <p:cNvPicPr preferRelativeResize="0"/>
          <p:nvPr/>
        </p:nvPicPr>
        <p:blipFill rotWithShape="1">
          <a:blip r:embed="rId5">
            <a:alphaModFix/>
          </a:blip>
          <a:srcRect l="14864" r="9939"/>
          <a:stretch/>
        </p:blipFill>
        <p:spPr>
          <a:xfrm>
            <a:off x="7049525" y="8892198"/>
            <a:ext cx="4558607" cy="246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7;g251583b0711_2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8450" y="9176090"/>
            <a:ext cx="3958935" cy="210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8;g251583b0711_2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118263" y="9024009"/>
            <a:ext cx="3522803" cy="210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9;g251583b0711_2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506435" y="8970398"/>
            <a:ext cx="3697786" cy="1764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790201" y="3113500"/>
            <a:ext cx="22069799" cy="4999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it-IT" sz="44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● Le conseguenze del Covid-19 sulle persone anziane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it-IT" sz="44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● Le strategie adottate per far fronte alle “sfide” poste dalla pandemia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it-IT" sz="44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 -Come cambiano con l’evolversi della situazione pandemica?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it-IT" sz="44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● Le risorse sociali e digitali adottate per adattarsi/reagire ai cambiamenti introdotti dalla pandemia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it-IT" sz="44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-Qual è il ruolo delle nuove tecnologie? Come cambia nel tempo?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it-IT" sz="44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-Come cambiano queste strategie con l’evolversi della situazione pandemica?  </a:t>
            </a:r>
            <a:r>
              <a:rPr lang="it-IT" sz="44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2" name="Picture 3" descr="A white background with text and images&#10;&#10;Description automatically generated">
            <a:extLst>
              <a:ext uri="{FF2B5EF4-FFF2-40B4-BE49-F238E27FC236}">
                <a16:creationId xmlns:a16="http://schemas.microsoft.com/office/drawing/2014/main" id="{5E8C6BE0-A3AC-049D-EEA9-AE9C0C3E1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99" y="11014182"/>
            <a:ext cx="4803230" cy="2701818"/>
          </a:xfrm>
          <a:prstGeom prst="rect">
            <a:avLst/>
          </a:prstGeom>
        </p:spPr>
      </p:pic>
      <p:sp>
        <p:nvSpPr>
          <p:cNvPr id="14" name="Google Shape;98;g251583b0711_2_13"/>
          <p:cNvSpPr txBox="1">
            <a:spLocks/>
          </p:cNvSpPr>
          <p:nvPr/>
        </p:nvSpPr>
        <p:spPr>
          <a:xfrm>
            <a:off x="1676400" y="375825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r>
              <a:rPr lang="it-IT" sz="85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Obiettivi</a:t>
            </a:r>
          </a:p>
        </p:txBody>
      </p:sp>
    </p:spTree>
    <p:extLst>
      <p:ext uri="{BB962C8B-B14F-4D97-AF65-F5344CB8AC3E}">
        <p14:creationId xmlns:p14="http://schemas.microsoft.com/office/powerpoint/2010/main" val="287157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1583b0711_2_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 algn="ctr"/>
            <a:r>
              <a:rPr lang="it-IT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Introduzione</a:t>
            </a:r>
            <a:endParaRPr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g251583b0711_2_13"/>
          <p:cNvSpPr/>
          <p:nvPr/>
        </p:nvSpPr>
        <p:spPr>
          <a:xfrm>
            <a:off x="1063256" y="2483261"/>
            <a:ext cx="22629864" cy="1120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L’emergenza Covid-19 ha portato a un incremento sia dell’offerta di contenuti e servizi digitali, sia del loro utilizzo, specie in Italia (European </a:t>
            </a:r>
            <a:r>
              <a:rPr lang="it-IT" sz="4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Commission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2023). </a:t>
            </a: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buSzPts val="2000"/>
            </a:pPr>
            <a:endParaRPr sz="4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Il perdurare di restrizioni ai contatti e alla mobilità ha favorito la digitalizzazione di molti servizi e di molti ambiti della vita quotidiana: </a:t>
            </a:r>
            <a:endParaRPr sz="2800" dirty="0"/>
          </a:p>
          <a:p>
            <a:pPr lvl="1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- nella comunicazione (videochiamate, email), </a:t>
            </a: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- nell’intrattenimento (con l’esplosione delle piattaforme OTT di streaming) </a:t>
            </a: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- nei servizi di utilità (</a:t>
            </a:r>
            <a:r>
              <a:rPr lang="it-IT" sz="4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eGovernment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e </a:t>
            </a:r>
            <a:r>
              <a:rPr lang="it-IT" sz="4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eHealth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). </a:t>
            </a: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Tale rapido processo di digitalizzazione dovuto al Covid-19 ha offerto l’opportunità a nuove fette di popolazione di approfondire la conoscenza degli strumenti digitali (Auditel &amp; </a:t>
            </a:r>
            <a:r>
              <a:rPr lang="it-IT" sz="4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Censis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2022). </a:t>
            </a: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1">
              <a:buSzPts val="2000"/>
            </a:pPr>
            <a:endParaRPr sz="4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660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Picture 3" descr="A white background with text and images&#10;&#10;Description automatically generated">
            <a:extLst>
              <a:ext uri="{FF2B5EF4-FFF2-40B4-BE49-F238E27FC236}">
                <a16:creationId xmlns:a16="http://schemas.microsoft.com/office/drawing/2014/main" id="{5E8C6BE0-A3AC-049D-EEA9-AE9C0C3E1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9" y="11014182"/>
            <a:ext cx="4803230" cy="27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6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1583b0711_2_1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 algn="ctr"/>
            <a:r>
              <a:rPr lang="it-IT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Introduzione</a:t>
            </a:r>
            <a:endParaRPr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g251583b0711_2_19"/>
          <p:cNvSpPr/>
          <p:nvPr/>
        </p:nvSpPr>
        <p:spPr>
          <a:xfrm>
            <a:off x="1105786" y="2589508"/>
            <a:ext cx="22587334" cy="970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particolare gli anziani, una parte di popolazione che soprattutto in Italia è meno digitalizzata rispetto alle coorti più giovani, hanno dovuto fare fronte alla repentina digitalizzazione delle relazioni e dei servizi pubblici. </a:t>
            </a:r>
            <a:endParaRPr sz="2800" dirty="0"/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Nonostante si pensasse che la pandemia sarebbe stata in grado di diffondere anche tra i più resistenti alle innovazioni l’utilizzo delle tecnologie, i primi dati e le prime evidenze empiriche rendono più sfuocata questa ipotesi. </a:t>
            </a: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Alcuni studi hanno ipotizzato che questa accelerazione digitale rischi di essere in ultima analisi una spinta transitoria non in grado di ridurre il divario digitale ma anzi di ampliarlo. </a:t>
            </a: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660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Picture 3" descr="A white background with text and images&#10;&#10;Description automatically generated">
            <a:extLst>
              <a:ext uri="{FF2B5EF4-FFF2-40B4-BE49-F238E27FC236}">
                <a16:creationId xmlns:a16="http://schemas.microsoft.com/office/drawing/2014/main" id="{5E8C6BE0-A3AC-049D-EEA9-AE9C0C3E1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9" y="11014182"/>
            <a:ext cx="4803230" cy="27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1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1583b0711_2_3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r>
              <a:rPr lang="it-IT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			La ricerca: dove e come</a:t>
            </a:r>
            <a:endParaRPr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g251583b0711_2_31"/>
          <p:cNvSpPr/>
          <p:nvPr/>
        </p:nvSpPr>
        <p:spPr>
          <a:xfrm>
            <a:off x="3072808" y="2313075"/>
            <a:ext cx="9771321" cy="9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Ricerca qualitativa longitudinale intitolata “ACTIVE </a:t>
            </a:r>
            <a:r>
              <a:rPr lang="it-IT" sz="4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ageing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in </a:t>
            </a:r>
            <a:r>
              <a:rPr lang="it-IT" sz="4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changing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societies. </a:t>
            </a:r>
            <a:r>
              <a:rPr lang="it-IT" sz="4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Older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4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people’s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social and </a:t>
            </a:r>
            <a:r>
              <a:rPr lang="it-IT" sz="4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digital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4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resources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in </a:t>
            </a:r>
            <a:r>
              <a:rPr lang="it-IT" sz="4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pandemic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and post-</a:t>
            </a:r>
            <a:r>
              <a:rPr lang="it-IT" sz="4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pandemic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4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ITaly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(ACTIVE-IT)” (Finanziamento Fondazione Cariplo, PI Emanuela Sala - </a:t>
            </a:r>
            <a:r>
              <a:rPr lang="it-IT" sz="4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Unimib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endParaRPr sz="2800" dirty="0"/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Panel di 40 over 65 residenti nel Lodigiano, prima zona rossa d’Italia colpita dalla pandemia e dalle restrizioni (23 febbraio 2020).</a:t>
            </a: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2" name="Google Shape;122;g251583b0711_2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34823" y="3381377"/>
            <a:ext cx="10310977" cy="673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A white background with text and images&#10;&#10;Description automatically generated">
            <a:extLst>
              <a:ext uri="{FF2B5EF4-FFF2-40B4-BE49-F238E27FC236}">
                <a16:creationId xmlns:a16="http://schemas.microsoft.com/office/drawing/2014/main" id="{5E8C6BE0-A3AC-049D-EEA9-AE9C0C3E1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9" y="11014182"/>
            <a:ext cx="4803230" cy="27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5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1583b0711_0_0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 algn="ctr"/>
            <a:r>
              <a:rPr lang="it-IT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La ricerca: dove e come</a:t>
            </a:r>
            <a:endParaRPr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g251583b0711_0_0"/>
          <p:cNvSpPr/>
          <p:nvPr/>
        </p:nvSpPr>
        <p:spPr>
          <a:xfrm>
            <a:off x="2158409" y="2228014"/>
            <a:ext cx="16306800" cy="10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Campionamento a palla di neve </a:t>
            </a: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Videointerviste online annuali condotte nel 2020 (I wave), 2021/2022 (II wave), 2022/2023 (III wave) al panel . E’ prevista una IV wave nel 2023/2024</a:t>
            </a:r>
            <a:endParaRPr sz="2800" dirty="0"/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 risultati qui proposti emergono dalla wave III</a:t>
            </a: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660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0" name="Google Shape;130;g251583b071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2151" y="2900627"/>
            <a:ext cx="9724754" cy="972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A white background with text and images&#10;&#10;Description automatically generated">
            <a:extLst>
              <a:ext uri="{FF2B5EF4-FFF2-40B4-BE49-F238E27FC236}">
                <a16:creationId xmlns:a16="http://schemas.microsoft.com/office/drawing/2014/main" id="{5E8C6BE0-A3AC-049D-EEA9-AE9C0C3E1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9" y="11014182"/>
            <a:ext cx="4803230" cy="27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7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1583b0711_2_2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 algn="ctr"/>
            <a:r>
              <a:rPr lang="it-IT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Il focus sui servizi digitali</a:t>
            </a:r>
            <a:endParaRPr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g251583b0711_2_25"/>
          <p:cNvSpPr/>
          <p:nvPr/>
        </p:nvSpPr>
        <p:spPr>
          <a:xfrm>
            <a:off x="3370520" y="2419389"/>
            <a:ext cx="17745740" cy="1056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Esplorare il </a:t>
            </a:r>
            <a:r>
              <a:rPr lang="it-IT" sz="4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cambiamento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intervenuto nel rapporto tra popolazione anziana e nuove tecnologie</a:t>
            </a:r>
          </a:p>
          <a:p>
            <a:pPr marL="914400" indent="-914400">
              <a:buSzPts val="2000"/>
            </a:pPr>
            <a:endParaRPr lang="it-IT"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Evidenziare come gli anziani abbiano visto </a:t>
            </a:r>
            <a:r>
              <a:rPr lang="it-IT" sz="4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trasformarsi il loro approccio alla tecnologia dallo scoppio della pandemia (2020) ad oggi 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e, in particolare, quali aspetti siano di </a:t>
            </a:r>
            <a:r>
              <a:rPr lang="it-IT" sz="4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maggior interesse 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 gli anziani nell'uso delle tecnologie digitali e quali siano le principali </a:t>
            </a:r>
            <a:r>
              <a:rPr lang="it-IT" sz="4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sfide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</a:p>
          <a:p>
            <a:pPr marL="914400" indent="-914400">
              <a:buSzPts val="2000"/>
            </a:pPr>
            <a:endParaRPr lang="it-IT"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Riflettere su come rendere la </a:t>
            </a:r>
            <a:r>
              <a:rPr lang="it-IT" sz="4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digitalizzazione dei servizi </a:t>
            </a: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sociali in grado di soddisfare meglio le esigenze e le aspettative della popolazione anziana.</a:t>
            </a:r>
            <a:endParaRPr lang="it-IT" sz="2800" dirty="0"/>
          </a:p>
          <a:p>
            <a:pPr marL="914400" indent="-914400">
              <a:buSzPts val="2000"/>
            </a:pPr>
            <a:endParaRPr lang="it-IT"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r>
              <a:rPr lang="it-IT" sz="4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914400" indent="-914400">
              <a:buSzPts val="2000"/>
            </a:pPr>
            <a:endParaRPr lang="it-IT" sz="4000" dirty="0">
              <a:solidFill>
                <a:schemeClr val="dk1"/>
              </a:solidFill>
              <a:latin typeface="Georgia"/>
              <a:sym typeface="Georgia"/>
            </a:endParaRPr>
          </a:p>
          <a:p>
            <a:pPr marL="914400" indent="-914400">
              <a:buSzPts val="2000"/>
            </a:pPr>
            <a:endParaRPr sz="2800" dirty="0"/>
          </a:p>
          <a:p>
            <a:pPr marL="914400" indent="-914400">
              <a:buSzPts val="2000"/>
            </a:pPr>
            <a:endParaRPr lang="it-IT"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lang="it-IT"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660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indent="-914400">
              <a:buSzPts val="2000"/>
            </a:pPr>
            <a:endParaRPr sz="4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Picture 3" descr="A white background with text and images&#10;&#10;Description automatically generated">
            <a:extLst>
              <a:ext uri="{FF2B5EF4-FFF2-40B4-BE49-F238E27FC236}">
                <a16:creationId xmlns:a16="http://schemas.microsoft.com/office/drawing/2014/main" id="{5E8C6BE0-A3AC-049D-EEA9-AE9C0C3E1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9" y="11014182"/>
            <a:ext cx="4803230" cy="27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3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19e30d88c_0_16"/>
          <p:cNvSpPr txBox="1">
            <a:spLocks noGrp="1"/>
          </p:cNvSpPr>
          <p:nvPr>
            <p:ph type="body" idx="1"/>
          </p:nvPr>
        </p:nvSpPr>
        <p:spPr>
          <a:xfrm>
            <a:off x="988689" y="4082902"/>
            <a:ext cx="10345618" cy="4954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lt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Che esperienza ha avuto con i servizi digitali (pubblica amministrazione, sanità, acquisti, banche/poste)?</a:t>
            </a:r>
            <a:endParaRPr dirty="0">
              <a:solidFill>
                <a:schemeClr val="lt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None/>
            </a:pPr>
            <a:endParaRPr dirty="0">
              <a:solidFill>
                <a:schemeClr val="lt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None/>
            </a:pPr>
            <a:endParaRPr dirty="0">
              <a:solidFill>
                <a:schemeClr val="lt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lt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Quali sono i vantaggi e gli svantaggi che ha riscontrato nell’uso dei servizi digitali?</a:t>
            </a:r>
            <a:endParaRPr sz="2800" dirty="0">
              <a:solidFill>
                <a:schemeClr val="lt1"/>
              </a:solidFill>
              <a:latin typeface="Georgia" panose="02040502050405020303" pitchFamily="18" charset="0"/>
            </a:endParaRPr>
          </a:p>
        </p:txBody>
      </p:sp>
      <p:sp>
        <p:nvSpPr>
          <p:cNvPr id="204" name="Google Shape;204;g2519e30d88c_0_16"/>
          <p:cNvSpPr txBox="1">
            <a:spLocks noGrp="1"/>
          </p:cNvSpPr>
          <p:nvPr>
            <p:ph type="title"/>
          </p:nvPr>
        </p:nvSpPr>
        <p:spPr>
          <a:xfrm>
            <a:off x="5459521" y="0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r>
              <a:rPr lang="it-IT" sz="72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Il focus sui servizi digitali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206" name="Google Shape;206;g2519e30d88c_0_16"/>
          <p:cNvSpPr txBox="1">
            <a:spLocks noGrp="1"/>
          </p:cNvSpPr>
          <p:nvPr>
            <p:ph type="body" idx="2"/>
          </p:nvPr>
        </p:nvSpPr>
        <p:spPr>
          <a:xfrm>
            <a:off x="11647672" y="4082902"/>
            <a:ext cx="12736328" cy="4919191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indent="0">
              <a:buNone/>
            </a:pPr>
            <a:endParaRPr sz="2800" dirty="0">
              <a:solidFill>
                <a:schemeClr val="lt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None/>
            </a:pPr>
            <a:r>
              <a:rPr lang="it-IT" sz="3600" dirty="0">
                <a:solidFill>
                  <a:schemeClr val="lt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Lei ha lo SPID? Lo utilizza?  </a:t>
            </a:r>
            <a:endParaRPr sz="3600" dirty="0">
              <a:solidFill>
                <a:schemeClr val="lt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None/>
            </a:pPr>
            <a:endParaRPr sz="3600" dirty="0">
              <a:solidFill>
                <a:schemeClr val="lt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None/>
            </a:pPr>
            <a:endParaRPr sz="3600" dirty="0">
              <a:solidFill>
                <a:schemeClr val="lt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None/>
            </a:pPr>
            <a:r>
              <a:rPr lang="it-IT" sz="3600" dirty="0">
                <a:solidFill>
                  <a:schemeClr val="lt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Di cosa avrebbe bisogno per migliorare la sua esperienza nell’utilizzo dei servizi digitali?</a:t>
            </a:r>
            <a:endParaRPr sz="3600" dirty="0">
              <a:solidFill>
                <a:schemeClr val="lt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3" descr="A white background with text and images&#10;&#10;Description automatically generated">
            <a:extLst>
              <a:ext uri="{FF2B5EF4-FFF2-40B4-BE49-F238E27FC236}">
                <a16:creationId xmlns:a16="http://schemas.microsoft.com/office/drawing/2014/main" id="{5E8C6BE0-A3AC-049D-EEA9-AE9C0C3E1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9" y="11014182"/>
            <a:ext cx="4803230" cy="27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1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19e30d88c_0_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 algn="ctr"/>
            <a:r>
              <a:rPr lang="it-IT" sz="7200" i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Tre profili prevalenti in rapporto al digitale</a:t>
            </a:r>
            <a:r>
              <a:rPr lang="it-IT" dirty="0">
                <a:latin typeface="Georgia" panose="02040502050405020303" pitchFamily="18" charset="0"/>
              </a:rPr>
              <a:t> 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212" name="Google Shape;212;g2519e30d88c_0_22"/>
          <p:cNvSpPr txBox="1">
            <a:spLocks noGrp="1"/>
          </p:cNvSpPr>
          <p:nvPr>
            <p:ph type="body" idx="4294967295"/>
          </p:nvPr>
        </p:nvSpPr>
        <p:spPr>
          <a:xfrm>
            <a:off x="736600" y="2426360"/>
            <a:ext cx="21485447" cy="95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indent="0" algn="ctr">
              <a:lnSpc>
                <a:spcPct val="130000"/>
              </a:lnSpc>
              <a:buSzPct val="70381"/>
              <a:buNone/>
            </a:pPr>
            <a:r>
              <a:rPr lang="it-IT" sz="4000" b="1" dirty="0">
                <a:latin typeface="Georgia" panose="02040502050405020303" pitchFamily="18" charset="0"/>
              </a:rPr>
              <a:t>Anziani digitali rinforzati:</a:t>
            </a:r>
            <a:endParaRPr sz="4000" b="1" dirty="0">
              <a:latin typeface="Georgia" panose="02040502050405020303" pitchFamily="18" charset="0"/>
            </a:endParaRPr>
          </a:p>
          <a:p>
            <a:pPr indent="-732790" algn="ctr">
              <a:lnSpc>
                <a:spcPct val="100000"/>
              </a:lnSpc>
              <a:buSzPct val="100000"/>
            </a:pPr>
            <a:r>
              <a:rPr lang="it-IT" sz="3600" dirty="0">
                <a:latin typeface="Georgia" panose="02040502050405020303" pitchFamily="18" charset="0"/>
              </a:rPr>
              <a:t>attrezzati digitalmente </a:t>
            </a:r>
            <a:endParaRPr sz="3600" dirty="0">
              <a:latin typeface="Georgia" panose="02040502050405020303" pitchFamily="18" charset="0"/>
            </a:endParaRPr>
          </a:p>
          <a:p>
            <a:pPr indent="-732790" algn="ctr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it-IT" sz="3600" dirty="0">
                <a:latin typeface="Georgia" panose="02040502050405020303" pitchFamily="18" charset="0"/>
              </a:rPr>
              <a:t>fruitori consapevoli delle tecnologie</a:t>
            </a:r>
            <a:endParaRPr sz="3600" dirty="0">
              <a:latin typeface="Georgia" panose="02040502050405020303" pitchFamily="18" charset="0"/>
            </a:endParaRPr>
          </a:p>
          <a:p>
            <a:pPr marL="0" indent="0" algn="ctr">
              <a:lnSpc>
                <a:spcPct val="130000"/>
              </a:lnSpc>
              <a:buSzPct val="70381"/>
              <a:buNone/>
            </a:pPr>
            <a:r>
              <a:rPr lang="it-IT" sz="4000" b="1" dirty="0">
                <a:latin typeface="Georgia" panose="02040502050405020303" pitchFamily="18" charset="0"/>
              </a:rPr>
              <a:t>Anziani digitali resilienti:</a:t>
            </a:r>
            <a:endParaRPr sz="4000" b="1" dirty="0">
              <a:latin typeface="Georgia" panose="02040502050405020303" pitchFamily="18" charset="0"/>
            </a:endParaRPr>
          </a:p>
          <a:p>
            <a:pPr indent="-728826" algn="ctr">
              <a:lnSpc>
                <a:spcPct val="100000"/>
              </a:lnSpc>
              <a:buSzPct val="100000"/>
            </a:pPr>
            <a:r>
              <a:rPr lang="it-IT" sz="3600" dirty="0">
                <a:latin typeface="Georgia" panose="02040502050405020303" pitchFamily="18" charset="0"/>
              </a:rPr>
              <a:t>in fase di acquisizione delle competenze digitali</a:t>
            </a:r>
            <a:endParaRPr sz="3600" dirty="0">
              <a:latin typeface="Georgia" panose="02040502050405020303" pitchFamily="18" charset="0"/>
            </a:endParaRPr>
          </a:p>
          <a:p>
            <a:pPr indent="-728826" algn="ctr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it-IT" sz="3600" dirty="0">
                <a:latin typeface="Georgia" panose="02040502050405020303" pitchFamily="18" charset="0"/>
              </a:rPr>
              <a:t>supportati nell’uso delle tecnologie</a:t>
            </a:r>
            <a:endParaRPr sz="3600" dirty="0">
              <a:latin typeface="Georgia" panose="02040502050405020303" pitchFamily="18" charset="0"/>
            </a:endParaRPr>
          </a:p>
          <a:p>
            <a:pPr marL="0" indent="0" algn="ctr">
              <a:lnSpc>
                <a:spcPct val="130000"/>
              </a:lnSpc>
              <a:buSzPct val="70381"/>
              <a:buNone/>
            </a:pPr>
            <a:r>
              <a:rPr lang="it-IT" sz="4000" b="1" dirty="0">
                <a:latin typeface="Georgia" panose="02040502050405020303" pitchFamily="18" charset="0"/>
              </a:rPr>
              <a:t>Anziani digitali resistenti:</a:t>
            </a:r>
            <a:endParaRPr sz="4000" b="1" dirty="0">
              <a:latin typeface="Georgia" panose="02040502050405020303" pitchFamily="18" charset="0"/>
            </a:endParaRPr>
          </a:p>
          <a:p>
            <a:pPr indent="-724106" algn="ctr">
              <a:lnSpc>
                <a:spcPct val="100000"/>
              </a:lnSpc>
              <a:buSzPct val="100000"/>
            </a:pPr>
            <a:r>
              <a:rPr lang="it-IT" sz="3600" dirty="0">
                <a:latin typeface="Georgia" panose="02040502050405020303" pitchFamily="18" charset="0"/>
              </a:rPr>
              <a:t>estranei al mondo delle tecnologie </a:t>
            </a:r>
            <a:endParaRPr sz="3600" dirty="0">
              <a:latin typeface="Georgia" panose="02040502050405020303" pitchFamily="18" charset="0"/>
            </a:endParaRPr>
          </a:p>
          <a:p>
            <a:pPr indent="-724106" algn="ctr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it-IT" sz="3600" dirty="0">
                <a:latin typeface="Georgia" panose="02040502050405020303" pitchFamily="18" charset="0"/>
              </a:rPr>
              <a:t>non supportati nel processo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it-IT" sz="3600" dirty="0">
                <a:latin typeface="Georgia" panose="02040502050405020303" pitchFamily="18" charset="0"/>
              </a:rPr>
              <a:t>		di alfabetizzazione digitali ma inseriti in reti solidaristiche</a:t>
            </a:r>
            <a:endParaRPr sz="3600" dirty="0">
              <a:latin typeface="Georgia" panose="02040502050405020303" pitchFamily="18" charset="0"/>
            </a:endParaRPr>
          </a:p>
          <a:p>
            <a:pPr marL="0" indent="0">
              <a:buSzPct val="82949"/>
              <a:buNone/>
            </a:pPr>
            <a:endParaRPr sz="3200" dirty="0">
              <a:latin typeface="Georgia" panose="020405020504050203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4BDBC8-1C18-0440-B601-317EC266C8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2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209"/>
          <a:stretch/>
        </p:blipFill>
        <p:spPr>
          <a:xfrm>
            <a:off x="17458324" y="3381377"/>
            <a:ext cx="6037942" cy="6147524"/>
          </a:xfrm>
          <a:prstGeom prst="ellipse">
            <a:avLst/>
          </a:prstGeom>
        </p:spPr>
      </p:pic>
      <p:pic>
        <p:nvPicPr>
          <p:cNvPr id="6" name="Immagine 5" descr="Immagine che contiene persona, Viso umano, uomo, sorriso&#10;&#10;Descrizione generata automaticamente">
            <a:extLst>
              <a:ext uri="{FF2B5EF4-FFF2-40B4-BE49-F238E27FC236}">
                <a16:creationId xmlns:a16="http://schemas.microsoft.com/office/drawing/2014/main" id="{585B0872-5643-6544-B26D-59281F892BE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" y="3381650"/>
            <a:ext cx="7047598" cy="4700692"/>
          </a:xfrm>
          <a:prstGeom prst="ellipse">
            <a:avLst/>
          </a:prstGeom>
        </p:spPr>
      </p:pic>
      <p:pic>
        <p:nvPicPr>
          <p:cNvPr id="7" name="Picture 3" descr="A white background with text and images&#10;&#10;Description automatically generated">
            <a:extLst>
              <a:ext uri="{FF2B5EF4-FFF2-40B4-BE49-F238E27FC236}">
                <a16:creationId xmlns:a16="http://schemas.microsoft.com/office/drawing/2014/main" id="{5E8C6BE0-A3AC-049D-EEA9-AE9C0C3E1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99" y="11014182"/>
            <a:ext cx="4803230" cy="27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4544"/>
      </p:ext>
    </p:extLst>
  </p:cSld>
  <p:clrMapOvr>
    <a:masterClrMapping/>
  </p:clrMapOvr>
</p:sld>
</file>

<file path=ppt/theme/theme1.xml><?xml version="1.0" encoding="utf-8"?>
<a:theme xmlns:a="http://schemas.openxmlformats.org/drawingml/2006/main" name="23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1762</Words>
  <Application>Microsoft Office PowerPoint</Application>
  <PresentationFormat>Personalizzato</PresentationFormat>
  <Paragraphs>147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19</vt:i4>
      </vt:variant>
    </vt:vector>
  </HeadingPairs>
  <TitlesOfParts>
    <vt:vector size="29" baseType="lpstr">
      <vt:lpstr>Georgia</vt:lpstr>
      <vt:lpstr>Arial</vt:lpstr>
      <vt:lpstr>Calibri</vt:lpstr>
      <vt:lpstr>Helvetica Neue</vt:lpstr>
      <vt:lpstr>Wingdings</vt:lpstr>
      <vt:lpstr>Helvetica Neue Light</vt:lpstr>
      <vt:lpstr>Garamond</vt:lpstr>
      <vt:lpstr>23_BasicWhite</vt:lpstr>
      <vt:lpstr>21_BasicWhite</vt:lpstr>
      <vt:lpstr>22_BasicWhite</vt:lpstr>
      <vt:lpstr>Presentazione standard di PowerPoint</vt:lpstr>
      <vt:lpstr>Presentazione standard di PowerPoint</vt:lpstr>
      <vt:lpstr>Introduzione</vt:lpstr>
      <vt:lpstr>Introduzione</vt:lpstr>
      <vt:lpstr>   La ricerca: dove e come</vt:lpstr>
      <vt:lpstr>La ricerca: dove e come</vt:lpstr>
      <vt:lpstr>Il focus sui servizi digitali</vt:lpstr>
      <vt:lpstr>Il focus sui servizi digitali</vt:lpstr>
      <vt:lpstr>Tre profili prevalenti in rapporto al digitale </vt:lpstr>
      <vt:lpstr>Anziani digitali rinforzati</vt:lpstr>
      <vt:lpstr>Anziani digitali resilienti</vt:lpstr>
      <vt:lpstr>Anziani digitali resistenti</vt:lpstr>
      <vt:lpstr>Vantaggi e svantaggi  della digitalizzazione dei servizi</vt:lpstr>
      <vt:lpstr>La digitalizzazione dei servizi sotto la lente dello SPID</vt:lpstr>
      <vt:lpstr>Linee guida per lo sviluppo dei servizi digitali </vt:lpstr>
      <vt:lpstr>Conclusioni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Simone (simone.carlo)</dc:creator>
  <cp:lastModifiedBy>sara.herskovitsbarrias@unimib.it</cp:lastModifiedBy>
  <cp:revision>16</cp:revision>
  <dcterms:modified xsi:type="dcterms:W3CDTF">2023-11-24T08:56:57Z</dcterms:modified>
</cp:coreProperties>
</file>