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13716000" cx="24384000"/>
  <p:notesSz cx="6858000" cy="9144000"/>
  <p:embeddedFontLst>
    <p:embeddedFont>
      <p:font typeface="Garamond"/>
      <p:regular r:id="rId21"/>
      <p:bold r:id="rId22"/>
      <p:italic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42gJLlpxBsx8wKdoRs2PpQpVR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Garamond-bold.fntdata"/><Relationship Id="rId21" Type="http://schemas.openxmlformats.org/officeDocument/2006/relationships/font" Target="fonts/Garamond-regular.fntdata"/><Relationship Id="rId24" Type="http://schemas.openxmlformats.org/officeDocument/2006/relationships/font" Target="fonts/Garamond-boldItalic.fntdata"/><Relationship Id="rId23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storia della mamma che si iscrive all’uni della terza età…Simone/Emma</a:t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482e1fae5_3_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8482e1fae5_3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482e1fae5_3_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8482e1fae5_3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482e1fae5_3_1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8482e1fae5_3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482e1fae5_3_1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28482e1fae5_3_1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482e1fae5_3_1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8482e1fae5_3_1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482e1fae5_3_1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28482e1fae5_3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482e1fae5_3_1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28482e1fae5_3_1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482e1fae5_3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28482e1fae5_3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482e1fae5_3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28482e1fae5_3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482e1fae5_3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per prenotare una visita medica, per pagare i servizi erogati dalla PA, per iscriversi all’UNITRE</a:t>
            </a:r>
            <a:endParaRPr/>
          </a:p>
        </p:txBody>
      </p:sp>
      <p:sp>
        <p:nvSpPr>
          <p:cNvPr id="103" name="Google Shape;103;g28482e1fae5_3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482e1fae5_3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28482e1fae5_3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482e1fae5_3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28482e1fae5_3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482e1fae5_3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Digital score board, 2021 (ma nono sono certa)</a:t>
            </a:r>
            <a:endParaRPr/>
          </a:p>
        </p:txBody>
      </p:sp>
      <p:sp>
        <p:nvSpPr>
          <p:cNvPr id="134" name="Google Shape;134;g28482e1fae5_3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482e1fae5_3_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Digital score board</a:t>
            </a:r>
            <a:endParaRPr/>
          </a:p>
        </p:txBody>
      </p:sp>
      <p:sp>
        <p:nvSpPr>
          <p:cNvPr id="143" name="Google Shape;143;g28482e1fae5_3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482e1fae5_3_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8482e1fae5_3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idx="1" type="body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5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2" type="body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chiarazione">
  <p:cSld name="Dichiarazion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rmazione importante">
  <p:cSld name="Informazione important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">
  <p:cSld name="Citazion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idx="1" type="body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3 per pagina">
  <p:cSld name="Foto - 3 per pagin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7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>
  <p:cSld name="Vuota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foto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6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3" type="body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foto 2">
  <p:cSld name="Titolo e foto 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7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>
  <p:cSld name="Titolo e punti elenc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6" name="Google Shape;36;p10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zione">
  <p:cSld name="Sezion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ma">
  <p:cSld name="Programm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commission.europa.eu/strategy-and-policy/priorities-2019-2024/europe-fit-digital-age/europes-digital-decade-digital-targets-2030_en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76" name="Google Shape;7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2" cy="1317484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1463064" y="5595619"/>
            <a:ext cx="21457800" cy="6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Anziani, digitalizzazione della società ed educazione digitale</a:t>
            </a:r>
            <a:endParaRPr b="1" sz="15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t/>
            </a:r>
            <a:endParaRPr sz="9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Emanuela Sala </a:t>
            </a:r>
            <a:endParaRPr b="0" i="0" sz="6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Università degli Studi di Milano-Bicocca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8186664" y="12224771"/>
            <a:ext cx="8010672" cy="7620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79" name="Google Shape;79;p1"/>
          <p:cNvPicPr preferRelativeResize="0"/>
          <p:nvPr/>
        </p:nvPicPr>
        <p:blipFill rotWithShape="1">
          <a:blip r:embed="rId4">
            <a:alphaModFix/>
          </a:blip>
          <a:srcRect b="0" l="6" r="6" t="0"/>
          <a:stretch/>
        </p:blipFill>
        <p:spPr>
          <a:xfrm>
            <a:off x="11020162" y="744715"/>
            <a:ext cx="2343675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33076" y="661875"/>
            <a:ext cx="1990223" cy="217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164" name="Google Shape;164;g28482e1fae5_3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8482e1fae5_3_62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166" name="Google Shape;166;g28482e1fae5_3_62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8482e1fae5_3_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8482e1fae5_3_62"/>
          <p:cNvSpPr txBox="1"/>
          <p:nvPr/>
        </p:nvSpPr>
        <p:spPr>
          <a:xfrm>
            <a:off x="3270550" y="1052225"/>
            <a:ext cx="19471200" cy="24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Come contrastare questa forma di esclusione sociale?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9" name="Google Shape;169;g28482e1fae5_3_62"/>
          <p:cNvSpPr txBox="1"/>
          <p:nvPr/>
        </p:nvSpPr>
        <p:spPr>
          <a:xfrm>
            <a:off x="1471050" y="3353725"/>
            <a:ext cx="18634500" cy="53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Esclusione sociale in età avanzata è il risultato di un </a:t>
            </a:r>
            <a:r>
              <a:rPr b="1" lang="en-US" sz="5400"/>
              <a:t>processo</a:t>
            </a:r>
            <a:r>
              <a:rPr lang="en-US" sz="5400"/>
              <a:t> “complesso, dinamico e multilivello”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-Fattori macro, meso, micro </a:t>
            </a:r>
            <a:endParaRPr i="1" sz="54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174" name="Google Shape;174;g28482e1fae5_3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8482e1fae5_3_101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176" name="Google Shape;176;g28482e1fae5_3_101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8482e1fae5_3_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8482e1fae5_3_101"/>
          <p:cNvSpPr txBox="1"/>
          <p:nvPr/>
        </p:nvSpPr>
        <p:spPr>
          <a:xfrm>
            <a:off x="3270550" y="1052225"/>
            <a:ext cx="19471200" cy="24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Come contrastare questa forma di esclusione sociale?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" name="Google Shape;179;g28482e1fae5_3_101"/>
          <p:cNvSpPr txBox="1"/>
          <p:nvPr/>
        </p:nvSpPr>
        <p:spPr>
          <a:xfrm>
            <a:off x="1471050" y="3353725"/>
            <a:ext cx="18634500" cy="80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B7B7B7"/>
                </a:solidFill>
              </a:rPr>
              <a:t>Esclusione sociale in età avanzata è il risultato di un </a:t>
            </a:r>
            <a:r>
              <a:rPr b="1" lang="en-US" sz="5400">
                <a:solidFill>
                  <a:srgbClr val="B7B7B7"/>
                </a:solidFill>
              </a:rPr>
              <a:t>processo</a:t>
            </a:r>
            <a:r>
              <a:rPr lang="en-US" sz="5400">
                <a:solidFill>
                  <a:srgbClr val="B7B7B7"/>
                </a:solidFill>
              </a:rPr>
              <a:t> “complesso, dinamico e multilivello”</a:t>
            </a:r>
            <a:endParaRPr sz="2600"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B7B7B7"/>
                </a:solidFill>
              </a:rPr>
              <a:t>-Fattori macro, meso, micro </a:t>
            </a:r>
            <a:endParaRPr i="1" sz="5400">
              <a:solidFill>
                <a:srgbClr val="B7B7B7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/>
              <a:t>Educazione digitale</a:t>
            </a:r>
            <a:r>
              <a:rPr lang="en-US" sz="5400"/>
              <a:t> contribuisce a ridurre il rischio di esclusione sociale in età anziana</a:t>
            </a:r>
            <a:endParaRPr sz="5400"/>
          </a:p>
          <a:p>
            <a:pPr indent="45720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-questione di scarso interesse per i policy makers 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184" name="Google Shape;184;g28482e1fae5_3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8482e1fae5_3_116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186" name="Google Shape;186;g28482e1fae5_3_116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8482e1fae5_3_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8482e1fae5_3_116"/>
          <p:cNvSpPr txBox="1"/>
          <p:nvPr/>
        </p:nvSpPr>
        <p:spPr>
          <a:xfrm>
            <a:off x="3651550" y="1052225"/>
            <a:ext cx="19471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Le ricerche sull’educazione digitale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" name="Google Shape;189;g28482e1fae5_3_116"/>
          <p:cNvSpPr txBox="1"/>
          <p:nvPr/>
        </p:nvSpPr>
        <p:spPr>
          <a:xfrm>
            <a:off x="1471050" y="3353725"/>
            <a:ext cx="1863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90" name="Google Shape;190;g28482e1fae5_3_116"/>
          <p:cNvSpPr txBox="1"/>
          <p:nvPr/>
        </p:nvSpPr>
        <p:spPr>
          <a:xfrm>
            <a:off x="1471050" y="3353725"/>
            <a:ext cx="186345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/>
              <a:t>Ageing societies</a:t>
            </a:r>
            <a:r>
              <a:rPr lang="en-US" sz="5400"/>
              <a:t>: un gruppo di ricerca interdisciplinare fondato nel 2017 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195" name="Google Shape;195;g28482e1fae5_3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8482e1fae5_3_141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197" name="Google Shape;197;g28482e1fae5_3_141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8482e1fae5_3_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8482e1fae5_3_141"/>
          <p:cNvSpPr txBox="1"/>
          <p:nvPr/>
        </p:nvSpPr>
        <p:spPr>
          <a:xfrm>
            <a:off x="3651550" y="1052225"/>
            <a:ext cx="19471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Le ricerche sull’educazione digitale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0" name="Google Shape;200;g28482e1fae5_3_141"/>
          <p:cNvSpPr txBox="1"/>
          <p:nvPr/>
        </p:nvSpPr>
        <p:spPr>
          <a:xfrm>
            <a:off x="1471050" y="3353725"/>
            <a:ext cx="1863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201" name="Google Shape;201;g28482e1fae5_3_141"/>
          <p:cNvSpPr txBox="1"/>
          <p:nvPr/>
        </p:nvSpPr>
        <p:spPr>
          <a:xfrm>
            <a:off x="1471050" y="3353725"/>
            <a:ext cx="18634500" cy="80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CCCCCC"/>
                </a:solidFill>
              </a:rPr>
              <a:t>Ageing societies</a:t>
            </a:r>
            <a:r>
              <a:rPr lang="en-US" sz="5400">
                <a:solidFill>
                  <a:srgbClr val="CCCCCC"/>
                </a:solidFill>
              </a:rPr>
              <a:t>: un gruppo di ricerca interdisciplinare fondato nel 2017</a:t>
            </a:r>
            <a:r>
              <a:rPr lang="en-US" sz="5400"/>
              <a:t> 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/>
              <a:t>Studiamo</a:t>
            </a:r>
            <a:r>
              <a:rPr lang="en-US" sz="5400"/>
              <a:t> l’invecchiamento della popolazione e le opportunità e sfide derivanti dal sempre più importante ruolo delle tecnologie digitali nelle società contemporanee occidental</a:t>
            </a:r>
            <a:r>
              <a:rPr lang="en-US" sz="2900"/>
              <a:t>i.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206" name="Google Shape;206;g28482e1fae5_3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8482e1fae5_3_151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208" name="Google Shape;208;g28482e1fae5_3_151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8482e1fae5_3_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8482e1fae5_3_151"/>
          <p:cNvSpPr txBox="1"/>
          <p:nvPr/>
        </p:nvSpPr>
        <p:spPr>
          <a:xfrm>
            <a:off x="3651550" y="1052225"/>
            <a:ext cx="19471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Le ricerche sull’educazione digitale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" name="Google Shape;211;g28482e1fae5_3_151"/>
          <p:cNvSpPr txBox="1"/>
          <p:nvPr/>
        </p:nvSpPr>
        <p:spPr>
          <a:xfrm>
            <a:off x="1471050" y="3353725"/>
            <a:ext cx="1863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212" name="Google Shape;212;g28482e1fae5_3_151"/>
          <p:cNvSpPr txBox="1"/>
          <p:nvPr/>
        </p:nvSpPr>
        <p:spPr>
          <a:xfrm>
            <a:off x="1471050" y="3353725"/>
            <a:ext cx="18634500" cy="88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CCCCCC"/>
                </a:solidFill>
              </a:rPr>
              <a:t>Ageing societies</a:t>
            </a:r>
            <a:r>
              <a:rPr lang="en-US" sz="5400">
                <a:solidFill>
                  <a:srgbClr val="CCCCCC"/>
                </a:solidFill>
              </a:rPr>
              <a:t>: un gruppo di ricerca interdisciplinare fondato nel 2017</a:t>
            </a:r>
            <a:r>
              <a:rPr lang="en-US" sz="5400"/>
              <a:t> 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B7B7B7"/>
                </a:solidFill>
              </a:rPr>
              <a:t>Studiamo</a:t>
            </a:r>
            <a:r>
              <a:rPr lang="en-US" sz="5400">
                <a:solidFill>
                  <a:srgbClr val="B7B7B7"/>
                </a:solidFill>
              </a:rPr>
              <a:t> l’invecchiamento della popolazione e le opportunità e sfide derivanti dal sempre più importante ruolo delle tecnologie digitali nelle società contemporanee occidental</a:t>
            </a:r>
            <a:r>
              <a:rPr lang="en-US" sz="2900">
                <a:solidFill>
                  <a:srgbClr val="B7B7B7"/>
                </a:solidFill>
              </a:rPr>
              <a:t>i. </a:t>
            </a:r>
            <a:endParaRPr sz="290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Ricercatori di UNIMIB, UNICATT, POLIMI, Golgi Cenci, SUSPI; stakeholder principale: AUSER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217" name="Google Shape;217;g28482e1fae5_3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8482e1fae5_3_128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219" name="Google Shape;219;g28482e1fae5_3_128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8482e1fae5_3_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8482e1fae5_3_128"/>
          <p:cNvSpPr txBox="1"/>
          <p:nvPr/>
        </p:nvSpPr>
        <p:spPr>
          <a:xfrm>
            <a:off x="3651550" y="1052225"/>
            <a:ext cx="19471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Le ricerche sull’educazione digitale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2" name="Google Shape;222;g28482e1fae5_3_128"/>
          <p:cNvSpPr txBox="1"/>
          <p:nvPr/>
        </p:nvSpPr>
        <p:spPr>
          <a:xfrm>
            <a:off x="1471050" y="3353725"/>
            <a:ext cx="1863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223" name="Google Shape;223;g28482e1fae5_3_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4050" y="3898125"/>
            <a:ext cx="7435450" cy="43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8482e1fae5_3_1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77925" y="4236325"/>
            <a:ext cx="6414324" cy="38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8482e1fae5_3_1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37075" y="8391150"/>
            <a:ext cx="3833601" cy="383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230" name="Google Shape;230;g28482e1fae5_3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8482e1fae5_3_161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232" name="Google Shape;232;g28482e1fae5_3_161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8482e1fae5_3_1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8482e1fae5_3_161"/>
          <p:cNvSpPr txBox="1"/>
          <p:nvPr/>
        </p:nvSpPr>
        <p:spPr>
          <a:xfrm>
            <a:off x="3651550" y="1052225"/>
            <a:ext cx="19471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t/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5" name="Google Shape;235;g28482e1fae5_3_161"/>
          <p:cNvSpPr txBox="1"/>
          <p:nvPr/>
        </p:nvSpPr>
        <p:spPr>
          <a:xfrm>
            <a:off x="1471050" y="3353725"/>
            <a:ext cx="1863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236" name="Google Shape;236;g28482e1fae5_3_161"/>
          <p:cNvSpPr txBox="1"/>
          <p:nvPr/>
        </p:nvSpPr>
        <p:spPr>
          <a:xfrm>
            <a:off x="3657600" y="3657600"/>
            <a:ext cx="17081100" cy="6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10:20 – 10:35</a:t>
            </a:r>
            <a:r>
              <a:rPr b="1" lang="en-US" sz="3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b="1" lang="en-US" sz="3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Introduzione al Digital-Divide?? </a:t>
            </a: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Noemi Novello,  Università degli studi di Milano-Bicocca.</a:t>
            </a:r>
            <a:endParaRPr b="1" sz="3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10:35 – 10:55: </a:t>
            </a:r>
            <a:r>
              <a:rPr b="1" lang="en-US" sz="3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en-US" sz="3200">
                <a:solidFill>
                  <a:srgbClr val="222222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Servizi digitali e anziani, tra odio e amore: i primi risultati di una ricerca sul campo</a:t>
            </a:r>
            <a:r>
              <a:rPr b="1" lang="en-US" sz="320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Simone Carlo, Università Cattolica del Sacro Cuore.</a:t>
            </a:r>
            <a:endParaRPr b="1" sz="3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10:55 – 11.10:</a:t>
            </a: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 L'educazione digitale delle persone anziane come questione tra pari: uno studio pilota, Dario Pizzul, Università di Pavia.</a:t>
            </a:r>
            <a:endParaRPr b="1" sz="3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11:10 – 11.30:</a:t>
            </a:r>
            <a:r>
              <a:rPr b="1" lang="en-US" sz="3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Promuovere l'uso della tecnologia nelle persone anziane: risultati da due progetti di ricerca, Elena Rolandi, Fondazione Golgi Cenci</a:t>
            </a:r>
            <a:endParaRPr b="1" sz="3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11:30 – 11.45:</a:t>
            </a: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 Presentazione dei servizi in essere presso le sedi AUSER Lombardia, Fulvia Colombini, Associazione AUSER</a:t>
            </a:r>
            <a:endParaRPr b="1" sz="3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11:45 – 12.00:</a:t>
            </a: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 Q&amp;A</a:t>
            </a:r>
            <a:endParaRPr b="1" sz="3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7" name="Google Shape;237;g28482e1fae5_3_161"/>
          <p:cNvSpPr txBox="1"/>
          <p:nvPr/>
        </p:nvSpPr>
        <p:spPr>
          <a:xfrm>
            <a:off x="3651550" y="1052225"/>
            <a:ext cx="19471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Il programma della mattinata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85" name="Google Shape;85;g28482e1fae5_3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8482e1fae5_3_7"/>
          <p:cNvSpPr txBox="1"/>
          <p:nvPr/>
        </p:nvSpPr>
        <p:spPr>
          <a:xfrm>
            <a:off x="1463064" y="3233419"/>
            <a:ext cx="21457800" cy="6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Processo di trasformazione di un oggetto/processo in formato digitale</a:t>
            </a:r>
            <a:endParaRPr sz="5400"/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		</a:t>
            </a:r>
            <a:endParaRPr sz="5400"/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t/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t/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" name="Google Shape;87;g28482e1fae5_3_7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88" name="Google Shape;88;g28482e1fae5_3_7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8482e1fae5_3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8482e1fae5_3_7"/>
          <p:cNvSpPr txBox="1"/>
          <p:nvPr/>
        </p:nvSpPr>
        <p:spPr>
          <a:xfrm>
            <a:off x="4260850" y="1052225"/>
            <a:ext cx="136131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Digitalizzazione della società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95" name="Google Shape;95;g28482e1fae5_3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8482e1fae5_3_18"/>
          <p:cNvSpPr txBox="1"/>
          <p:nvPr/>
        </p:nvSpPr>
        <p:spPr>
          <a:xfrm>
            <a:off x="1463064" y="3233419"/>
            <a:ext cx="21457800" cy="11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Processo di trasformazione di un oggetto/processo in formato digitale</a:t>
            </a:r>
            <a:endParaRPr sz="5400"/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		</a:t>
            </a:r>
            <a:r>
              <a:rPr lang="en-US" sz="5400"/>
              <a:t>-Riguarda l’intera società (es. processi produttivi, relazioni sociali)</a:t>
            </a:r>
            <a:endParaRPr sz="5400"/>
          </a:p>
          <a:p>
            <a:pPr indent="457200" lvl="0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-Risultato di un preciso indirizzo politico</a:t>
            </a:r>
            <a:r>
              <a:rPr lang="en-US" sz="5400"/>
              <a:t> (</a:t>
            </a:r>
            <a:r>
              <a:rPr lang="en-US" sz="5400">
                <a:uFill>
                  <a:noFill/>
                </a:uFill>
                <a:hlinkClick r:id="rId4"/>
              </a:rPr>
              <a:t>Europe’s Digital Decade</a:t>
            </a:r>
            <a:r>
              <a:rPr lang="en-US" sz="5400"/>
              <a:t>; PNRR)</a:t>
            </a:r>
            <a:endParaRPr sz="5400"/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		-Processo irreversibile </a:t>
            </a:r>
            <a:endParaRPr sz="5400"/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		</a:t>
            </a:r>
            <a:endParaRPr sz="5400"/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t/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t/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" name="Google Shape;97;g28482e1fae5_3_18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98" name="Google Shape;98;g28482e1fae5_3_18"/>
          <p:cNvPicPr preferRelativeResize="0"/>
          <p:nvPr/>
        </p:nvPicPr>
        <p:blipFill rotWithShape="1">
          <a:blip r:embed="rId5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8482e1fae5_3_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8482e1fae5_3_18"/>
          <p:cNvSpPr txBox="1"/>
          <p:nvPr/>
        </p:nvSpPr>
        <p:spPr>
          <a:xfrm>
            <a:off x="4260850" y="1052225"/>
            <a:ext cx="136131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Digitalizzazione della società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105" name="Google Shape;105;g28482e1fae5_3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8482e1fae5_3_28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107" name="Google Shape;107;g28482e1fae5_3_28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8482e1fae5_3_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8482e1fae5_3_28"/>
          <p:cNvSpPr txBox="1"/>
          <p:nvPr/>
        </p:nvSpPr>
        <p:spPr>
          <a:xfrm>
            <a:off x="4260850" y="1052225"/>
            <a:ext cx="163257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Digitalizzazione dei servizi pubblici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0" name="Google Shape;110;g28482e1fae5_3_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21450" y="3353725"/>
            <a:ext cx="9628475" cy="79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8482e1fae5_3_28"/>
          <p:cNvSpPr txBox="1"/>
          <p:nvPr/>
        </p:nvSpPr>
        <p:spPr>
          <a:xfrm>
            <a:off x="1166250" y="5334925"/>
            <a:ext cx="9628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Al centro della cosiddetta “</a:t>
            </a:r>
            <a:r>
              <a:rPr lang="en-US" sz="5400"/>
              <a:t>European digital transition”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116" name="Google Shape;116;g28482e1fae5_3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8482e1fae5_3_37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118" name="Google Shape;118;g28482e1fae5_3_37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8482e1fae5_3_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8482e1fae5_3_37"/>
          <p:cNvSpPr txBox="1"/>
          <p:nvPr/>
        </p:nvSpPr>
        <p:spPr>
          <a:xfrm>
            <a:off x="3270550" y="1052225"/>
            <a:ext cx="19471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Digitalizzazione dei servizi &amp; esclusione sociale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g28482e1fae5_3_37"/>
          <p:cNvSpPr txBox="1"/>
          <p:nvPr/>
        </p:nvSpPr>
        <p:spPr>
          <a:xfrm>
            <a:off x="1471050" y="3353725"/>
            <a:ext cx="186345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Digitalizzazione dei servizi può rappresentare un rischio di esclusione sociale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 </a:t>
            </a:r>
            <a:endParaRPr b="1"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126" name="Google Shape;126;g28482e1fae5_3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8482e1fae5_3_52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128" name="Google Shape;128;g28482e1fae5_3_52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8482e1fae5_3_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8482e1fae5_3_52"/>
          <p:cNvSpPr txBox="1"/>
          <p:nvPr/>
        </p:nvSpPr>
        <p:spPr>
          <a:xfrm>
            <a:off x="3270550" y="1052225"/>
            <a:ext cx="19471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Digitalizzazione dei servizi &amp; esclusione sociale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1" name="Google Shape;131;g28482e1fae5_3_52"/>
          <p:cNvSpPr txBox="1"/>
          <p:nvPr/>
        </p:nvSpPr>
        <p:spPr>
          <a:xfrm>
            <a:off x="1471050" y="3353725"/>
            <a:ext cx="18634500" cy="8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Digitalizzazione dei servizi può rappresentare un rischio di esclusione sociale </a:t>
            </a:r>
            <a:endParaRPr b="1"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-Difficoltà/impossibilità nell’accesso/utilizzo dei servizi</a:t>
            </a:r>
            <a:endParaRPr sz="5400"/>
          </a:p>
          <a:p>
            <a:pPr indent="0" lvl="0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/>
              <a:t>Per chi non possiede le risorse (sociali, economiche, culturali) da impiegare </a:t>
            </a:r>
            <a:endParaRPr i="1" sz="54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-Rischio esclusione: persone con scarse competenze digitali (digital divide)</a:t>
            </a:r>
            <a:endParaRPr sz="54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136" name="Google Shape;136;g28482e1fae5_3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8482e1fae5_3_81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138" name="Google Shape;138;g28482e1fae5_3_81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8482e1fae5_3_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8482e1fae5_3_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93067"/>
            <a:ext cx="24617800" cy="1327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145" name="Google Shape;145;g28482e1fae5_3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8482e1fae5_3_71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147" name="Google Shape;147;g28482e1fae5_3_71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8482e1fae5_3_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8482e1fae5_3_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76" y="270575"/>
            <a:ext cx="24384000" cy="13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46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.png" id="154" name="Google Shape;154;g28482e1fae5_3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84" y="270578"/>
            <a:ext cx="23287831" cy="131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8482e1fae5_3_92"/>
          <p:cNvSpPr txBox="1"/>
          <p:nvPr/>
        </p:nvSpPr>
        <p:spPr>
          <a:xfrm>
            <a:off x="8186664" y="12224771"/>
            <a:ext cx="801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w.png" id="156" name="Google Shape;156;g28482e1fae5_3_92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3946687" y="11540453"/>
            <a:ext cx="2343676" cy="14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8482e1fae5_3_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2250" y="11323525"/>
            <a:ext cx="1525357" cy="167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8482e1fae5_3_92"/>
          <p:cNvSpPr txBox="1"/>
          <p:nvPr/>
        </p:nvSpPr>
        <p:spPr>
          <a:xfrm>
            <a:off x="3270550" y="1052225"/>
            <a:ext cx="19471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b="1" lang="en-US" sz="7300">
                <a:latin typeface="Garamond"/>
                <a:ea typeface="Garamond"/>
                <a:cs typeface="Garamond"/>
                <a:sym typeface="Garamond"/>
              </a:rPr>
              <a:t>Digitalizzazione dei servizi &amp; esclusione sociale</a:t>
            </a:r>
            <a:endParaRPr b="1" sz="7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" name="Google Shape;159;g28482e1fae5_3_92"/>
          <p:cNvSpPr txBox="1"/>
          <p:nvPr/>
        </p:nvSpPr>
        <p:spPr>
          <a:xfrm>
            <a:off x="1471050" y="3353725"/>
            <a:ext cx="18634500" cy="9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Digitalizzazione dei servizi può rappresentare un rischio di esclusione sociale </a:t>
            </a:r>
            <a:endParaRPr b="1"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B7B7B7"/>
                </a:solidFill>
              </a:rPr>
              <a:t>-Difficoltà/impossibilità nell’accesso/utilizzo dei servizi</a:t>
            </a:r>
            <a:endParaRPr sz="5400">
              <a:solidFill>
                <a:srgbClr val="B7B7B7"/>
              </a:solidFill>
            </a:endParaRPr>
          </a:p>
          <a:p>
            <a:pPr indent="0" lvl="0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rgbClr val="B7B7B7"/>
                </a:solidFill>
              </a:rPr>
              <a:t>Per chi non possiede le risorse (sociali, economiche, culturali) da impiegare </a:t>
            </a:r>
            <a:endParaRPr i="1" sz="5400">
              <a:solidFill>
                <a:srgbClr val="B7B7B7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B7B7B7"/>
                </a:solidFill>
              </a:rPr>
              <a:t>-Rischio esclusione: persone con scarse competenze digitali (digital divide)</a:t>
            </a:r>
            <a:endParaRPr sz="5400">
              <a:solidFill>
                <a:srgbClr val="B7B7B7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-In Italia: molti anziani sono a rischio di esclusione sociale </a:t>
            </a:r>
            <a:endParaRPr sz="54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